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4" r:id="rId2"/>
    <p:sldMasterId id="2147483696" r:id="rId3"/>
    <p:sldMasterId id="2147483698" r:id="rId4"/>
  </p:sldMasterIdLst>
  <p:notesMasterIdLst>
    <p:notesMasterId r:id="rId18"/>
  </p:notesMasterIdLst>
  <p:sldIdLst>
    <p:sldId id="265" r:id="rId5"/>
    <p:sldId id="309" r:id="rId6"/>
    <p:sldId id="279" r:id="rId7"/>
    <p:sldId id="307" r:id="rId8"/>
    <p:sldId id="280" r:id="rId9"/>
    <p:sldId id="281" r:id="rId10"/>
    <p:sldId id="311" r:id="rId11"/>
    <p:sldId id="297" r:id="rId12"/>
    <p:sldId id="305" r:id="rId13"/>
    <p:sldId id="306" r:id="rId14"/>
    <p:sldId id="308" r:id="rId15"/>
    <p:sldId id="310" r:id="rId16"/>
    <p:sldId id="302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raserhealth.org\dfs\globalapps\HBA\Service%20and%20Product%20Requests\Form4170_BH%20Ortho%20NP%20Follow-up\02%20Working%20Files\New%20Data%20v10%20-%2011-Sep-2019%20LO.xlsb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5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'by Month'!$A$48</c:f>
              <c:strCache>
                <c:ptCount val="1"/>
                <c:pt idx="0">
                  <c:v>Avg. Surgeries per Month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'by Month'!$B$42:$C$42</c:f>
              <c:strCache>
                <c:ptCount val="2"/>
                <c:pt idx="0">
                  <c:v>Pre-NP</c:v>
                </c:pt>
                <c:pt idx="1">
                  <c:v>Post-NP</c:v>
                </c:pt>
              </c:strCache>
            </c:strRef>
          </c:cat>
          <c:val>
            <c:numRef>
              <c:f>'by Month'!$B$48:$C$48</c:f>
              <c:numCache>
                <c:formatCode>General</c:formatCode>
                <c:ptCount val="2"/>
                <c:pt idx="0">
                  <c:v>58</c:v>
                </c:pt>
                <c:pt idx="1">
                  <c:v>82.066666666666663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1-4EF8-A979-D146FEBFB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351467032"/>
        <c:axId val="351465464"/>
      </c:barChart>
      <c:catAx>
        <c:axId val="35146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465464"/>
        <c:crosses val="autoZero"/>
        <c:auto val="1"/>
        <c:lblAlgn val="ctr"/>
        <c:lblOffset val="100"/>
        <c:noMultiLvlLbl val="0"/>
      </c:catAx>
      <c:valAx>
        <c:axId val="35146546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146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[New Data v9 - 9-Sep-2019 LO.xlsx]by Month!PivotTable4</c:name>
    <c:fmtId val="5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 </a:t>
            </a:r>
          </a:p>
          <a:p>
            <a:pPr>
              <a:defRPr sz="1000"/>
            </a:pPr>
            <a:r>
              <a:rPr lang="en-US" sz="10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'by Month'!$B$4</c:f>
              <c:strCache>
                <c:ptCount val="1"/>
                <c:pt idx="0">
                  <c:v>Avg. LOS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'by Month'!$A$5:$A$35</c:f>
              <c:multiLvlStrCache>
                <c:ptCount val="27"/>
                <c:lvl>
                  <c:pt idx="0">
                    <c:v>February</c:v>
                  </c:pt>
                  <c:pt idx="1">
                    <c:v>March</c:v>
                  </c:pt>
                  <c:pt idx="2">
                    <c:v>April</c:v>
                  </c:pt>
                  <c:pt idx="3">
                    <c:v>May</c:v>
                  </c:pt>
                  <c:pt idx="4">
                    <c:v>June</c:v>
                  </c:pt>
                  <c:pt idx="5">
                    <c:v>July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October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January</c:v>
                  </c:pt>
                  <c:pt idx="12">
                    <c:v>February</c:v>
                  </c:pt>
                  <c:pt idx="13">
                    <c:v>March</c:v>
                  </c:pt>
                  <c:pt idx="14">
                    <c:v>April</c:v>
                  </c:pt>
                  <c:pt idx="15">
                    <c:v>May</c:v>
                  </c:pt>
                  <c:pt idx="16">
                    <c:v>June</c:v>
                  </c:pt>
                  <c:pt idx="17">
                    <c:v>July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October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January</c:v>
                  </c:pt>
                  <c:pt idx="24">
                    <c:v>February</c:v>
                  </c:pt>
                  <c:pt idx="25">
                    <c:v>March</c:v>
                  </c:pt>
                  <c:pt idx="26">
                    <c:v>April</c:v>
                  </c:pt>
                </c:lvl>
                <c:lvl>
                  <c:pt idx="0">
                    <c:v>2017</c:v>
                  </c:pt>
                  <c:pt idx="11">
                    <c:v>2018</c:v>
                  </c:pt>
                  <c:pt idx="23">
                    <c:v>2019</c:v>
                  </c:pt>
                </c:lvl>
              </c:multiLvlStrCache>
            </c:multiLvlStrRef>
          </c:cat>
          <c:val>
            <c:numRef>
              <c:f>'by Month'!$B$5:$B$35</c:f>
              <c:numCache>
                <c:formatCode>0.0</c:formatCode>
                <c:ptCount val="27"/>
                <c:pt idx="0">
                  <c:v>4.4400000000000004</c:v>
                </c:pt>
                <c:pt idx="1">
                  <c:v>4.166666666666667</c:v>
                </c:pt>
                <c:pt idx="2">
                  <c:v>3.8571428571428572</c:v>
                </c:pt>
                <c:pt idx="3">
                  <c:v>2.65</c:v>
                </c:pt>
                <c:pt idx="4">
                  <c:v>4.5217391304347823</c:v>
                </c:pt>
                <c:pt idx="5">
                  <c:v>3.8461538461538463</c:v>
                </c:pt>
                <c:pt idx="6">
                  <c:v>3.2</c:v>
                </c:pt>
                <c:pt idx="7">
                  <c:v>3.3846153846153846</c:v>
                </c:pt>
                <c:pt idx="8">
                  <c:v>4.3888888888888893</c:v>
                </c:pt>
                <c:pt idx="9">
                  <c:v>3.6538461538461537</c:v>
                </c:pt>
                <c:pt idx="10">
                  <c:v>4</c:v>
                </c:pt>
                <c:pt idx="11">
                  <c:v>3.4347826086956523</c:v>
                </c:pt>
                <c:pt idx="12">
                  <c:v>3.88</c:v>
                </c:pt>
                <c:pt idx="13">
                  <c:v>2.8421052631578947</c:v>
                </c:pt>
                <c:pt idx="14">
                  <c:v>2</c:v>
                </c:pt>
                <c:pt idx="15">
                  <c:v>1.7142857142857142</c:v>
                </c:pt>
                <c:pt idx="16">
                  <c:v>1.9666666666666666</c:v>
                </c:pt>
                <c:pt idx="17">
                  <c:v>1.5</c:v>
                </c:pt>
                <c:pt idx="18">
                  <c:v>1.75</c:v>
                </c:pt>
                <c:pt idx="19">
                  <c:v>1.7142857142857142</c:v>
                </c:pt>
                <c:pt idx="20">
                  <c:v>2.0833333333333335</c:v>
                </c:pt>
                <c:pt idx="21">
                  <c:v>1.8620689655172413</c:v>
                </c:pt>
                <c:pt idx="22">
                  <c:v>2.7894736842105261</c:v>
                </c:pt>
                <c:pt idx="23">
                  <c:v>1.6785714285714286</c:v>
                </c:pt>
                <c:pt idx="24">
                  <c:v>1.3333333333333333</c:v>
                </c:pt>
                <c:pt idx="25">
                  <c:v>2.3157894736842106</c:v>
                </c:pt>
                <c:pt idx="26">
                  <c:v>1.4705882352941178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EA-4622-83CA-335C5D793C26}"/>
            </c:ext>
          </c:extLst>
        </c:ser>
        <c:ser>
          <c:idx val="1"/>
          <c:order val="1"/>
          <c:tx>
            <c:strRef>
              <c:f>'by Month'!$C$4</c:f>
              <c:strCache>
                <c:ptCount val="1"/>
                <c:pt idx="0">
                  <c:v>Std. Dev. of LOS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'by Month'!$A$5:$A$35</c:f>
              <c:multiLvlStrCache>
                <c:ptCount val="27"/>
                <c:lvl>
                  <c:pt idx="0">
                    <c:v>February</c:v>
                  </c:pt>
                  <c:pt idx="1">
                    <c:v>March</c:v>
                  </c:pt>
                  <c:pt idx="2">
                    <c:v>April</c:v>
                  </c:pt>
                  <c:pt idx="3">
                    <c:v>May</c:v>
                  </c:pt>
                  <c:pt idx="4">
                    <c:v>June</c:v>
                  </c:pt>
                  <c:pt idx="5">
                    <c:v>July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October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January</c:v>
                  </c:pt>
                  <c:pt idx="12">
                    <c:v>February</c:v>
                  </c:pt>
                  <c:pt idx="13">
                    <c:v>March</c:v>
                  </c:pt>
                  <c:pt idx="14">
                    <c:v>April</c:v>
                  </c:pt>
                  <c:pt idx="15">
                    <c:v>May</c:v>
                  </c:pt>
                  <c:pt idx="16">
                    <c:v>June</c:v>
                  </c:pt>
                  <c:pt idx="17">
                    <c:v>July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October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January</c:v>
                  </c:pt>
                  <c:pt idx="24">
                    <c:v>February</c:v>
                  </c:pt>
                  <c:pt idx="25">
                    <c:v>March</c:v>
                  </c:pt>
                  <c:pt idx="26">
                    <c:v>April</c:v>
                  </c:pt>
                </c:lvl>
                <c:lvl>
                  <c:pt idx="0">
                    <c:v>2017</c:v>
                  </c:pt>
                  <c:pt idx="11">
                    <c:v>2018</c:v>
                  </c:pt>
                  <c:pt idx="23">
                    <c:v>2019</c:v>
                  </c:pt>
                </c:lvl>
              </c:multiLvlStrCache>
            </c:multiLvlStrRef>
          </c:cat>
          <c:val>
            <c:numRef>
              <c:f>'by Month'!$C$5:$C$35</c:f>
              <c:numCache>
                <c:formatCode>0.0</c:formatCode>
                <c:ptCount val="27"/>
                <c:pt idx="0">
                  <c:v>4.4459419699316811</c:v>
                </c:pt>
                <c:pt idx="1">
                  <c:v>3.8908725099762509</c:v>
                </c:pt>
                <c:pt idx="2">
                  <c:v>1.6983385238216198</c:v>
                </c:pt>
                <c:pt idx="3">
                  <c:v>0.57227615711297986</c:v>
                </c:pt>
                <c:pt idx="4">
                  <c:v>4.54800066170879</c:v>
                </c:pt>
                <c:pt idx="5">
                  <c:v>2.7692307692307692</c:v>
                </c:pt>
                <c:pt idx="6">
                  <c:v>1.3266499161421599</c:v>
                </c:pt>
                <c:pt idx="7">
                  <c:v>1.9230769230769231</c:v>
                </c:pt>
                <c:pt idx="8">
                  <c:v>3.2513055307554515</c:v>
                </c:pt>
                <c:pt idx="9">
                  <c:v>1.7961991428977873</c:v>
                </c:pt>
                <c:pt idx="10">
                  <c:v>2.2941573387056176</c:v>
                </c:pt>
                <c:pt idx="11">
                  <c:v>1.3457206556993184</c:v>
                </c:pt>
                <c:pt idx="12">
                  <c:v>3.3623801093868018</c:v>
                </c:pt>
                <c:pt idx="13">
                  <c:v>1.2675362714518206</c:v>
                </c:pt>
                <c:pt idx="14">
                  <c:v>0.98260736888103495</c:v>
                </c:pt>
                <c:pt idx="15">
                  <c:v>0.79539490897571741</c:v>
                </c:pt>
                <c:pt idx="16">
                  <c:v>0.83599574693229683</c:v>
                </c:pt>
                <c:pt idx="17">
                  <c:v>0.67082039324993692</c:v>
                </c:pt>
                <c:pt idx="18">
                  <c:v>0.96824583655185426</c:v>
                </c:pt>
                <c:pt idx="19">
                  <c:v>0.79539490897571741</c:v>
                </c:pt>
                <c:pt idx="20">
                  <c:v>1.2555432644432802</c:v>
                </c:pt>
                <c:pt idx="21">
                  <c:v>1.5475038394701295</c:v>
                </c:pt>
                <c:pt idx="22">
                  <c:v>2.8942583336563201</c:v>
                </c:pt>
                <c:pt idx="23">
                  <c:v>1.2263060509563855</c:v>
                </c:pt>
                <c:pt idx="24">
                  <c:v>1.1055415967851334</c:v>
                </c:pt>
                <c:pt idx="25">
                  <c:v>3.3881004083012805</c:v>
                </c:pt>
                <c:pt idx="26">
                  <c:v>0.65238450037702456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EA-4622-83CA-335C5D793C2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1460368"/>
        <c:axId val="351463896"/>
      </c:lineChart>
      <c:catAx>
        <c:axId val="35146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463896"/>
        <c:crosses val="autoZero"/>
        <c:auto val="1"/>
        <c:lblAlgn val="ctr"/>
        <c:lblOffset val="100"/>
        <c:noMultiLvlLbl val="0"/>
      </c:catAx>
      <c:valAx>
        <c:axId val="3514638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5146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[New Data v9 - 9-Sep-2019 LO.xlsx]by Month!PivotTable4</c:name>
    <c:fmtId val="5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 </a:t>
            </a:r>
          </a:p>
          <a:p>
            <a:pPr>
              <a:defRPr sz="1000"/>
            </a:pPr>
            <a:r>
              <a:rPr lang="en-US" sz="10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'by Month'!$B$4</c:f>
              <c:strCache>
                <c:ptCount val="1"/>
                <c:pt idx="0">
                  <c:v>Avg. LOS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'by Month'!$A$5:$A$35</c:f>
              <c:multiLvlStrCache>
                <c:ptCount val="27"/>
                <c:lvl>
                  <c:pt idx="0">
                    <c:v>February</c:v>
                  </c:pt>
                  <c:pt idx="1">
                    <c:v>March</c:v>
                  </c:pt>
                  <c:pt idx="2">
                    <c:v>April</c:v>
                  </c:pt>
                  <c:pt idx="3">
                    <c:v>May</c:v>
                  </c:pt>
                  <c:pt idx="4">
                    <c:v>June</c:v>
                  </c:pt>
                  <c:pt idx="5">
                    <c:v>July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October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January</c:v>
                  </c:pt>
                  <c:pt idx="12">
                    <c:v>February</c:v>
                  </c:pt>
                  <c:pt idx="13">
                    <c:v>March</c:v>
                  </c:pt>
                  <c:pt idx="14">
                    <c:v>April</c:v>
                  </c:pt>
                  <c:pt idx="15">
                    <c:v>May</c:v>
                  </c:pt>
                  <c:pt idx="16">
                    <c:v>June</c:v>
                  </c:pt>
                  <c:pt idx="17">
                    <c:v>July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October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January</c:v>
                  </c:pt>
                  <c:pt idx="24">
                    <c:v>February</c:v>
                  </c:pt>
                  <c:pt idx="25">
                    <c:v>March</c:v>
                  </c:pt>
                  <c:pt idx="26">
                    <c:v>April</c:v>
                  </c:pt>
                </c:lvl>
                <c:lvl>
                  <c:pt idx="0">
                    <c:v>2017</c:v>
                  </c:pt>
                  <c:pt idx="11">
                    <c:v>2018</c:v>
                  </c:pt>
                  <c:pt idx="23">
                    <c:v>2019</c:v>
                  </c:pt>
                </c:lvl>
              </c:multiLvlStrCache>
            </c:multiLvlStrRef>
          </c:cat>
          <c:val>
            <c:numRef>
              <c:f>'by Month'!$B$5:$B$35</c:f>
              <c:numCache>
                <c:formatCode>0.0</c:formatCode>
                <c:ptCount val="27"/>
                <c:pt idx="0">
                  <c:v>3.3720930232558142</c:v>
                </c:pt>
                <c:pt idx="1">
                  <c:v>3.2121212121212119</c:v>
                </c:pt>
                <c:pt idx="2">
                  <c:v>3.8780487804878048</c:v>
                </c:pt>
                <c:pt idx="3">
                  <c:v>3.557377049180328</c:v>
                </c:pt>
                <c:pt idx="4">
                  <c:v>3.7058823529411766</c:v>
                </c:pt>
                <c:pt idx="5">
                  <c:v>3.3823529411764706</c:v>
                </c:pt>
                <c:pt idx="6">
                  <c:v>3.0714285714285716</c:v>
                </c:pt>
                <c:pt idx="7">
                  <c:v>3.129032258064516</c:v>
                </c:pt>
                <c:pt idx="8">
                  <c:v>2.7931034482758621</c:v>
                </c:pt>
                <c:pt idx="9">
                  <c:v>3.1176470588235294</c:v>
                </c:pt>
                <c:pt idx="10">
                  <c:v>2.7045454545454546</c:v>
                </c:pt>
                <c:pt idx="11">
                  <c:v>2.5666666666666669</c:v>
                </c:pt>
                <c:pt idx="12">
                  <c:v>2.7755102040816326</c:v>
                </c:pt>
                <c:pt idx="13">
                  <c:v>2.2878787878787881</c:v>
                </c:pt>
                <c:pt idx="14">
                  <c:v>2.2321428571428572</c:v>
                </c:pt>
                <c:pt idx="15">
                  <c:v>1.9558823529411764</c:v>
                </c:pt>
                <c:pt idx="16">
                  <c:v>2.0161290322580645</c:v>
                </c:pt>
                <c:pt idx="17">
                  <c:v>1.9166666666666667</c:v>
                </c:pt>
                <c:pt idx="18">
                  <c:v>1.7272727272727273</c:v>
                </c:pt>
                <c:pt idx="19">
                  <c:v>1.7377049180327868</c:v>
                </c:pt>
                <c:pt idx="20">
                  <c:v>2.152542372881356</c:v>
                </c:pt>
                <c:pt idx="21">
                  <c:v>1.7358490566037736</c:v>
                </c:pt>
                <c:pt idx="22">
                  <c:v>2.0833333333333335</c:v>
                </c:pt>
                <c:pt idx="23">
                  <c:v>2</c:v>
                </c:pt>
                <c:pt idx="24">
                  <c:v>1.9777777777777779</c:v>
                </c:pt>
                <c:pt idx="25">
                  <c:v>1.6382978723404256</c:v>
                </c:pt>
                <c:pt idx="26">
                  <c:v>1.5714285714285714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8E-40C5-A58A-E5BF00EAA83C}"/>
            </c:ext>
          </c:extLst>
        </c:ser>
        <c:ser>
          <c:idx val="1"/>
          <c:order val="1"/>
          <c:tx>
            <c:strRef>
              <c:f>'by Month'!$C$4</c:f>
              <c:strCache>
                <c:ptCount val="1"/>
                <c:pt idx="0">
                  <c:v>Std. Dev. of LOS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'by Month'!$A$5:$A$35</c:f>
              <c:multiLvlStrCache>
                <c:ptCount val="27"/>
                <c:lvl>
                  <c:pt idx="0">
                    <c:v>February</c:v>
                  </c:pt>
                  <c:pt idx="1">
                    <c:v>March</c:v>
                  </c:pt>
                  <c:pt idx="2">
                    <c:v>April</c:v>
                  </c:pt>
                  <c:pt idx="3">
                    <c:v>May</c:v>
                  </c:pt>
                  <c:pt idx="4">
                    <c:v>June</c:v>
                  </c:pt>
                  <c:pt idx="5">
                    <c:v>July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October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January</c:v>
                  </c:pt>
                  <c:pt idx="12">
                    <c:v>February</c:v>
                  </c:pt>
                  <c:pt idx="13">
                    <c:v>March</c:v>
                  </c:pt>
                  <c:pt idx="14">
                    <c:v>April</c:v>
                  </c:pt>
                  <c:pt idx="15">
                    <c:v>May</c:v>
                  </c:pt>
                  <c:pt idx="16">
                    <c:v>June</c:v>
                  </c:pt>
                  <c:pt idx="17">
                    <c:v>July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October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January</c:v>
                  </c:pt>
                  <c:pt idx="24">
                    <c:v>February</c:v>
                  </c:pt>
                  <c:pt idx="25">
                    <c:v>March</c:v>
                  </c:pt>
                  <c:pt idx="26">
                    <c:v>April</c:v>
                  </c:pt>
                </c:lvl>
                <c:lvl>
                  <c:pt idx="0">
                    <c:v>2017</c:v>
                  </c:pt>
                  <c:pt idx="11">
                    <c:v>2018</c:v>
                  </c:pt>
                  <c:pt idx="23">
                    <c:v>2019</c:v>
                  </c:pt>
                </c:lvl>
              </c:multiLvlStrCache>
            </c:multiLvlStrRef>
          </c:cat>
          <c:val>
            <c:numRef>
              <c:f>'by Month'!$C$5:$C$35</c:f>
              <c:numCache>
                <c:formatCode>0.0</c:formatCode>
                <c:ptCount val="27"/>
                <c:pt idx="0">
                  <c:v>1.7121081227261359</c:v>
                </c:pt>
                <c:pt idx="1">
                  <c:v>1.7365513675023518</c:v>
                </c:pt>
                <c:pt idx="2">
                  <c:v>3.5351553038035979</c:v>
                </c:pt>
                <c:pt idx="3">
                  <c:v>2.6644261841193502</c:v>
                </c:pt>
                <c:pt idx="4">
                  <c:v>1.683764662041451</c:v>
                </c:pt>
                <c:pt idx="5">
                  <c:v>1.5342119242052912</c:v>
                </c:pt>
                <c:pt idx="6">
                  <c:v>2.4338178624858315</c:v>
                </c:pt>
                <c:pt idx="7">
                  <c:v>1.4197213603009928</c:v>
                </c:pt>
                <c:pt idx="8">
                  <c:v>1.2561383172473781</c:v>
                </c:pt>
                <c:pt idx="9">
                  <c:v>1.4639063886219681</c:v>
                </c:pt>
                <c:pt idx="10">
                  <c:v>1.253713492254573</c:v>
                </c:pt>
                <c:pt idx="11">
                  <c:v>1.2160957564636465</c:v>
                </c:pt>
                <c:pt idx="12">
                  <c:v>1.7055169319000962</c:v>
                </c:pt>
                <c:pt idx="13">
                  <c:v>1.0115267715439102</c:v>
                </c:pt>
                <c:pt idx="14">
                  <c:v>1.0520570229753883</c:v>
                </c:pt>
                <c:pt idx="15">
                  <c:v>1.1431872823950404</c:v>
                </c:pt>
                <c:pt idx="16">
                  <c:v>0.97537313759618416</c:v>
                </c:pt>
                <c:pt idx="17">
                  <c:v>1.0374916331657276</c:v>
                </c:pt>
                <c:pt idx="18">
                  <c:v>0.61657545301138805</c:v>
                </c:pt>
                <c:pt idx="19">
                  <c:v>0.88524590163934425</c:v>
                </c:pt>
                <c:pt idx="20">
                  <c:v>1.4475409812065203</c:v>
                </c:pt>
                <c:pt idx="21">
                  <c:v>0.99339219479910812</c:v>
                </c:pt>
                <c:pt idx="22">
                  <c:v>1.9490025939210833</c:v>
                </c:pt>
                <c:pt idx="23">
                  <c:v>1.2354415362426845</c:v>
                </c:pt>
                <c:pt idx="24">
                  <c:v>1.1252434578819701</c:v>
                </c:pt>
                <c:pt idx="25">
                  <c:v>0.86111090829140691</c:v>
                </c:pt>
                <c:pt idx="26">
                  <c:v>0.62269984907723908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8E-40C5-A58A-E5BF00EAA83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1462720"/>
        <c:axId val="351467424"/>
      </c:lineChart>
      <c:catAx>
        <c:axId val="35146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467424"/>
        <c:crosses val="autoZero"/>
        <c:auto val="1"/>
        <c:lblAlgn val="ctr"/>
        <c:lblOffset val="100"/>
        <c:noMultiLvlLbl val="0"/>
      </c:catAx>
      <c:valAx>
        <c:axId val="35146742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5146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[New Data v8 - 5-Sep-2019 LO.xlsx]by Month!PivotTable4</c:name>
    <c:fmtId val="4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 </a:t>
            </a:r>
          </a:p>
          <a:p>
            <a:pPr>
              <a:defRPr sz="1000"/>
            </a:pPr>
            <a:r>
              <a:rPr lang="en-US" sz="10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1"/>
            </a:solidFill>
            <a:ln w="9525">
              <a:solidFill>
                <a:schemeClr val="accent1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circle"/>
          <c:size val="5"/>
          <c:spPr>
            <a:solidFill>
              <a:schemeClr val="accent2"/>
            </a:solidFill>
            <a:ln w="9525">
              <a:solidFill>
                <a:schemeClr val="accent2"/>
              </a:solidFill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b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'by Month'!$B$4</c:f>
              <c:strCache>
                <c:ptCount val="1"/>
                <c:pt idx="0">
                  <c:v>Avg. LOS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'by Month'!$A$5:$A$35</c:f>
              <c:multiLvlStrCache>
                <c:ptCount val="27"/>
                <c:lvl>
                  <c:pt idx="0">
                    <c:v>February</c:v>
                  </c:pt>
                  <c:pt idx="1">
                    <c:v>March</c:v>
                  </c:pt>
                  <c:pt idx="2">
                    <c:v>April</c:v>
                  </c:pt>
                  <c:pt idx="3">
                    <c:v>May</c:v>
                  </c:pt>
                  <c:pt idx="4">
                    <c:v>June</c:v>
                  </c:pt>
                  <c:pt idx="5">
                    <c:v>July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October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January</c:v>
                  </c:pt>
                  <c:pt idx="12">
                    <c:v>February</c:v>
                  </c:pt>
                  <c:pt idx="13">
                    <c:v>March</c:v>
                  </c:pt>
                  <c:pt idx="14">
                    <c:v>April</c:v>
                  </c:pt>
                  <c:pt idx="15">
                    <c:v>May</c:v>
                  </c:pt>
                  <c:pt idx="16">
                    <c:v>June</c:v>
                  </c:pt>
                  <c:pt idx="17">
                    <c:v>July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October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January</c:v>
                  </c:pt>
                  <c:pt idx="24">
                    <c:v>February</c:v>
                  </c:pt>
                  <c:pt idx="25">
                    <c:v>March</c:v>
                  </c:pt>
                  <c:pt idx="26">
                    <c:v>April</c:v>
                  </c:pt>
                </c:lvl>
                <c:lvl>
                  <c:pt idx="0">
                    <c:v>2017</c:v>
                  </c:pt>
                  <c:pt idx="11">
                    <c:v>2018</c:v>
                  </c:pt>
                  <c:pt idx="23">
                    <c:v>2019</c:v>
                  </c:pt>
                </c:lvl>
              </c:multiLvlStrCache>
            </c:multiLvlStrRef>
          </c:cat>
          <c:val>
            <c:numRef>
              <c:f>'by Month'!$B$5:$B$35</c:f>
              <c:numCache>
                <c:formatCode>0.0</c:formatCode>
                <c:ptCount val="27"/>
                <c:pt idx="0">
                  <c:v>2</c:v>
                </c:pt>
                <c:pt idx="1">
                  <c:v>1.5</c:v>
                </c:pt>
                <c:pt idx="2">
                  <c:v>3.1666666666666665</c:v>
                </c:pt>
                <c:pt idx="3">
                  <c:v>2</c:v>
                </c:pt>
                <c:pt idx="4">
                  <c:v>1.9</c:v>
                </c:pt>
                <c:pt idx="5">
                  <c:v>1.8571428571428572</c:v>
                </c:pt>
                <c:pt idx="6">
                  <c:v>1.5</c:v>
                </c:pt>
                <c:pt idx="7">
                  <c:v>1.75</c:v>
                </c:pt>
                <c:pt idx="8">
                  <c:v>2.6666666666666665</c:v>
                </c:pt>
                <c:pt idx="9">
                  <c:v>1.4166666666666667</c:v>
                </c:pt>
                <c:pt idx="10">
                  <c:v>2.0588235294117645</c:v>
                </c:pt>
                <c:pt idx="11">
                  <c:v>1.8333333333333333</c:v>
                </c:pt>
                <c:pt idx="12">
                  <c:v>2</c:v>
                </c:pt>
                <c:pt idx="13">
                  <c:v>1.25</c:v>
                </c:pt>
                <c:pt idx="14">
                  <c:v>1.375</c:v>
                </c:pt>
                <c:pt idx="15">
                  <c:v>1.125</c:v>
                </c:pt>
                <c:pt idx="16">
                  <c:v>1.3333333333333333</c:v>
                </c:pt>
                <c:pt idx="17">
                  <c:v>1.3333333333333333</c:v>
                </c:pt>
                <c:pt idx="18">
                  <c:v>1.1666666666666667</c:v>
                </c:pt>
                <c:pt idx="19">
                  <c:v>1</c:v>
                </c:pt>
                <c:pt idx="20">
                  <c:v>1.7777777777777777</c:v>
                </c:pt>
                <c:pt idx="21">
                  <c:v>1</c:v>
                </c:pt>
                <c:pt idx="22">
                  <c:v>1.2727272727272727</c:v>
                </c:pt>
                <c:pt idx="23">
                  <c:v>1.125</c:v>
                </c:pt>
                <c:pt idx="24">
                  <c:v>1.3333333333333333</c:v>
                </c:pt>
                <c:pt idx="25">
                  <c:v>1</c:v>
                </c:pt>
                <c:pt idx="26">
                  <c:v>1.1111111111111112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AF-4FF2-9603-4099AD31E60F}"/>
            </c:ext>
          </c:extLst>
        </c:ser>
        <c:ser>
          <c:idx val="1"/>
          <c:order val="1"/>
          <c:tx>
            <c:strRef>
              <c:f>'by Month'!$C$4</c:f>
              <c:strCache>
                <c:ptCount val="1"/>
                <c:pt idx="0">
                  <c:v>Std. Dev. of LOS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'by Month'!$A$5:$A$35</c:f>
              <c:multiLvlStrCache>
                <c:ptCount val="27"/>
                <c:lvl>
                  <c:pt idx="0">
                    <c:v>February</c:v>
                  </c:pt>
                  <c:pt idx="1">
                    <c:v>March</c:v>
                  </c:pt>
                  <c:pt idx="2">
                    <c:v>April</c:v>
                  </c:pt>
                  <c:pt idx="3">
                    <c:v>May</c:v>
                  </c:pt>
                  <c:pt idx="4">
                    <c:v>June</c:v>
                  </c:pt>
                  <c:pt idx="5">
                    <c:v>July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October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January</c:v>
                  </c:pt>
                  <c:pt idx="12">
                    <c:v>February</c:v>
                  </c:pt>
                  <c:pt idx="13">
                    <c:v>March</c:v>
                  </c:pt>
                  <c:pt idx="14">
                    <c:v>April</c:v>
                  </c:pt>
                  <c:pt idx="15">
                    <c:v>May</c:v>
                  </c:pt>
                  <c:pt idx="16">
                    <c:v>June</c:v>
                  </c:pt>
                  <c:pt idx="17">
                    <c:v>July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October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January</c:v>
                  </c:pt>
                  <c:pt idx="24">
                    <c:v>February</c:v>
                  </c:pt>
                  <c:pt idx="25">
                    <c:v>March</c:v>
                  </c:pt>
                  <c:pt idx="26">
                    <c:v>April</c:v>
                  </c:pt>
                </c:lvl>
                <c:lvl>
                  <c:pt idx="0">
                    <c:v>2017</c:v>
                  </c:pt>
                  <c:pt idx="11">
                    <c:v>2018</c:v>
                  </c:pt>
                  <c:pt idx="23">
                    <c:v>2019</c:v>
                  </c:pt>
                </c:lvl>
              </c:multiLvlStrCache>
            </c:multiLvlStrRef>
          </c:cat>
          <c:val>
            <c:numRef>
              <c:f>'by Month'!$C$5:$C$35</c:f>
              <c:numCache>
                <c:formatCode>0.0</c:formatCode>
                <c:ptCount val="27"/>
                <c:pt idx="0">
                  <c:v>0.7559289460184544</c:v>
                </c:pt>
                <c:pt idx="1">
                  <c:v>0.76376261582597338</c:v>
                </c:pt>
                <c:pt idx="2">
                  <c:v>2.1147629234082532</c:v>
                </c:pt>
                <c:pt idx="3">
                  <c:v>0.63245553203367588</c:v>
                </c:pt>
                <c:pt idx="4">
                  <c:v>0.7</c:v>
                </c:pt>
                <c:pt idx="5">
                  <c:v>0.63887656499993994</c:v>
                </c:pt>
                <c:pt idx="6">
                  <c:v>0.5</c:v>
                </c:pt>
                <c:pt idx="7">
                  <c:v>0.4330127018922193</c:v>
                </c:pt>
                <c:pt idx="8">
                  <c:v>2.4608038433722332</c:v>
                </c:pt>
                <c:pt idx="9">
                  <c:v>0.64009547898905073</c:v>
                </c:pt>
                <c:pt idx="10">
                  <c:v>1.3047690007540491</c:v>
                </c:pt>
                <c:pt idx="11">
                  <c:v>0.79930525388545326</c:v>
                </c:pt>
                <c:pt idx="12">
                  <c:v>1.7056057308448835</c:v>
                </c:pt>
                <c:pt idx="13">
                  <c:v>0.4330127018922193</c:v>
                </c:pt>
                <c:pt idx="14">
                  <c:v>0.69597054535375269</c:v>
                </c:pt>
                <c:pt idx="15">
                  <c:v>0.33071891388307384</c:v>
                </c:pt>
                <c:pt idx="16">
                  <c:v>0.47140452079103168</c:v>
                </c:pt>
                <c:pt idx="17">
                  <c:v>0.47140452079103168</c:v>
                </c:pt>
                <c:pt idx="18">
                  <c:v>0.37267799624996495</c:v>
                </c:pt>
                <c:pt idx="19">
                  <c:v>0</c:v>
                </c:pt>
                <c:pt idx="20">
                  <c:v>1.5475986974649021</c:v>
                </c:pt>
                <c:pt idx="21">
                  <c:v>0</c:v>
                </c:pt>
                <c:pt idx="22">
                  <c:v>0.61657545301138805</c:v>
                </c:pt>
                <c:pt idx="23">
                  <c:v>0.33071891388307384</c:v>
                </c:pt>
                <c:pt idx="24">
                  <c:v>0.47140452079103168</c:v>
                </c:pt>
                <c:pt idx="25">
                  <c:v>0</c:v>
                </c:pt>
                <c:pt idx="26">
                  <c:v>0.31426968052735443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AF-4FF2-9603-4099AD31E60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1461152"/>
        <c:axId val="351465072"/>
      </c:lineChart>
      <c:catAx>
        <c:axId val="35146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465072"/>
        <c:crosses val="autoZero"/>
        <c:auto val="1"/>
        <c:lblAlgn val="ctr"/>
        <c:lblOffset val="100"/>
        <c:noMultiLvlLbl val="0"/>
      </c:catAx>
      <c:valAx>
        <c:axId val="35146507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5146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[New Data v10 - 11-Sep-2019 LO.xlsb]Cost Analysis!PivotTable2</c:name>
    <c:fmtId val="4"/>
  </c:pivotSource>
  <c:chart>
    <c:title>
      <c:tx>
        <c:strRef>
          <c:f>'Cost Analysis'!$S$1</c:f>
          <c:strCache>
            <c:ptCount val="1"/>
            <c:pt idx="0">
              <c:v>Avg. Cost per patient (Feb. 2017 to May 2019)</c:v>
            </c:pt>
          </c:strCache>
        </c:strRef>
      </c:tx>
      <c:layout>
        <c:manualLayout>
          <c:xMode val="edge"/>
          <c:yMode val="edge"/>
          <c:x val="1.6098024552875928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'Cost Analysis'!$S$1</c:f>
              <c:strCache>
                <c:ptCount val="1"/>
                <c:pt idx="0">
                  <c:v>Pre-NP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'Cost Analysis'!$S$1</c:f>
              <c:strCache>
                <c:ptCount val="3"/>
                <c:pt idx="0">
                  <c:v>Hip Replacement</c:v>
                </c:pt>
                <c:pt idx="1">
                  <c:v>Knee Replacement</c:v>
                </c:pt>
                <c:pt idx="2">
                  <c:v>Superpath Hip Replacement</c:v>
                </c:pt>
              </c:strCache>
            </c:strRef>
          </c:cat>
          <c:val>
            <c:numRef>
              <c:f>'Cost Analysis'!$S$1</c:f>
              <c:numCache>
                <c:formatCode>"$"#,##0.00</c:formatCode>
                <c:ptCount val="3"/>
                <c:pt idx="0">
                  <c:v>1459.8764140926589</c:v>
                </c:pt>
                <c:pt idx="1">
                  <c:v>1322.0682848783597</c:v>
                </c:pt>
                <c:pt idx="2">
                  <c:v>1056.988248393538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D5-464D-9CE9-03791282F77E}"/>
            </c:ext>
          </c:extLst>
        </c:ser>
        <c:ser>
          <c:idx val="1"/>
          <c:order val="1"/>
          <c:tx>
            <c:strRef>
              <c:f>'Cost Analysis'!$S$1</c:f>
              <c:strCache>
                <c:ptCount val="1"/>
                <c:pt idx="0">
                  <c:v>Post-NP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'Cost Analysis'!$S$1</c:f>
              <c:strCache>
                <c:ptCount val="3"/>
                <c:pt idx="0">
                  <c:v>Hip Replacement</c:v>
                </c:pt>
                <c:pt idx="1">
                  <c:v>Knee Replacement</c:v>
                </c:pt>
                <c:pt idx="2">
                  <c:v>Superpath Hip Replacement</c:v>
                </c:pt>
              </c:strCache>
            </c:strRef>
          </c:cat>
          <c:val>
            <c:numRef>
              <c:f>'Cost Analysis'!$S$1</c:f>
              <c:numCache>
                <c:formatCode>"$"#,##0.00</c:formatCode>
                <c:ptCount val="3"/>
                <c:pt idx="0">
                  <c:v>1061.5525610760224</c:v>
                </c:pt>
                <c:pt idx="1">
                  <c:v>1022.5287052845478</c:v>
                </c:pt>
                <c:pt idx="2">
                  <c:v>670.70205000493888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D5-464D-9CE9-03791282F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410830280"/>
        <c:axId val="410829104"/>
      </c:barChart>
      <c:catAx>
        <c:axId val="41083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29104"/>
        <c:crosses val="autoZero"/>
        <c:auto val="1"/>
        <c:lblAlgn val="ctr"/>
        <c:lblOffset val="100"/>
        <c:noMultiLvlLbl val="0"/>
      </c:catAx>
      <c:valAx>
        <c:axId val="410829104"/>
        <c:scaling>
          <c:orientation val="minMax"/>
        </c:scaling>
        <c:delete val="1"/>
        <c:axPos val="l"/>
        <c:numFmt formatCode="&quot;$&quot;#,##0.00" sourceLinked="1"/>
        <c:majorTickMark val="none"/>
        <c:minorTickMark val="none"/>
        <c:tickLblPos val="nextTo"/>
        <c:crossAx val="410830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 </a:t>
            </a:r>
          </a:p>
          <a:p>
            <a:pPr>
              <a:defRPr/>
            </a:pPr>
            <a:r>
              <a:rPr lang="en-CA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Pivots!$H$236</c:f>
              <c:strCache>
                <c:ptCount val="1"/>
                <c:pt idx="0">
                  <c:v>Apr. 2017 to Jan.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Pivots!$G$237:$G$243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Pivots!$H$237:$H$243</c:f>
              <c:numCache>
                <c:formatCode>0%</c:formatCode>
                <c:ptCount val="7"/>
                <c:pt idx="0">
                  <c:v>0.17320261437908496</c:v>
                </c:pt>
                <c:pt idx="1">
                  <c:v>6.2091503267973858E-2</c:v>
                </c:pt>
                <c:pt idx="2">
                  <c:v>0.14869281045751634</c:v>
                </c:pt>
                <c:pt idx="3">
                  <c:v>0.18627450980392157</c:v>
                </c:pt>
                <c:pt idx="4">
                  <c:v>0.15522875816993464</c:v>
                </c:pt>
                <c:pt idx="5">
                  <c:v>0.13562091503267973</c:v>
                </c:pt>
                <c:pt idx="6">
                  <c:v>0.1388888888888889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16-4491-B376-0CB828268C10}"/>
            </c:ext>
          </c:extLst>
        </c:ser>
        <c:ser>
          <c:idx val="1"/>
          <c:order val="1"/>
          <c:tx>
            <c:strRef>
              <c:f>Pivots!$I$236</c:f>
              <c:strCache>
                <c:ptCount val="1"/>
                <c:pt idx="0">
                  <c:v>Feb. 2018 to Feb. 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Pivots!$G$237:$G$243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Pivots!$I$237:$I$243</c:f>
              <c:numCache>
                <c:formatCode>0%</c:formatCode>
                <c:ptCount val="7"/>
                <c:pt idx="0">
                  <c:v>7.373737373737374E-2</c:v>
                </c:pt>
                <c:pt idx="1">
                  <c:v>9.8989898989898989E-2</c:v>
                </c:pt>
                <c:pt idx="2">
                  <c:v>0.13333333333333333</c:v>
                </c:pt>
                <c:pt idx="3">
                  <c:v>0.19090909090909092</c:v>
                </c:pt>
                <c:pt idx="4">
                  <c:v>0.19292929292929292</c:v>
                </c:pt>
                <c:pt idx="5">
                  <c:v>0.18888888888888888</c:v>
                </c:pt>
                <c:pt idx="6">
                  <c:v>0.12121212121212122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16-4491-B376-0CB828268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1460760"/>
        <c:axId val="351465856"/>
      </c:barChart>
      <c:catAx>
        <c:axId val="351460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465856"/>
        <c:crosses val="autoZero"/>
        <c:auto val="1"/>
        <c:lblAlgn val="ctr"/>
        <c:lblOffset val="100"/>
        <c:noMultiLvlLbl val="0"/>
      </c:catAx>
      <c:valAx>
        <c:axId val="351465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51460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1263951381077355"/>
          <c:y val="0.15790533736153073"/>
          <c:w val="0.48265748031496064"/>
          <c:h val="6.42478451522864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Return</a:t>
            </a:r>
            <a:r>
              <a:rPr lang="en-CA" baseline="0" dirty="0"/>
              <a:t> Visits </a:t>
            </a:r>
            <a:r>
              <a:rPr lang="en-CA" dirty="0"/>
              <a:t>Admit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'Return Visits'!$I$15</c:f>
              <c:strCache>
                <c:ptCount val="1"/>
                <c:pt idx="0">
                  <c:v>Admit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'Return Visits'!$J$14:$K$14</c:f>
              <c:strCache>
                <c:ptCount val="2"/>
                <c:pt idx="0">
                  <c:v>Pre-NP</c:v>
                </c:pt>
                <c:pt idx="1">
                  <c:v>Post-NP</c:v>
                </c:pt>
              </c:strCache>
            </c:strRef>
          </c:cat>
          <c:val>
            <c:numRef>
              <c:f>'Return Visits'!$J$15:$K$15</c:f>
              <c:numCache>
                <c:formatCode>0.0%</c:formatCode>
                <c:ptCount val="2"/>
                <c:pt idx="0">
                  <c:v>0.152</c:v>
                </c:pt>
                <c:pt idx="1">
                  <c:v>8.8803088803088806E-2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0C-407A-903D-F9516C0AC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456267912"/>
        <c:axId val="456274576"/>
      </c:barChart>
      <c:catAx>
        <c:axId val="456267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274576"/>
        <c:crosses val="autoZero"/>
        <c:auto val="1"/>
        <c:lblAlgn val="ctr"/>
        <c:lblOffset val="100"/>
        <c:noMultiLvlLbl val="0"/>
      </c:catAx>
      <c:valAx>
        <c:axId val="45627457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5626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2.81152E-7</cdr:y>
    </cdr:from>
    <cdr:to>
      <cdr:x>0.66424</cdr:x>
      <cdr:y>0.07364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0" y="1"/>
          <a:ext cx="5124450" cy="261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3896F89E-6823-4F48-880F-E067AF98AF00}" type="TxLink">
            <a:rPr lang="en-US" sz="1100" b="1" i="0" u="none" strike="noStrike">
              <a:solidFill>
                <a:srgbClr val="000000"/>
              </a:solidFill>
              <a:latin typeface="Arial"/>
              <a:cs typeface="Arial"/>
            </a:rPr>
            <a:pPr/>
            <a:t>Hip Replacement Avg. LOS (Feb. 2017 to May 2019)</a:t>
          </a:fld>
          <a:endParaRPr lang="en-CA" sz="1100" b="1" dirty="0"/>
        </a:p>
      </cdr:txBody>
    </cdr:sp>
  </cdr:relSizeAnchor>
  <cdr:relSizeAnchor xmlns:cdr="http://schemas.openxmlformats.org/drawingml/2006/chartDrawing">
    <cdr:from>
      <cdr:x>0</cdr:x>
      <cdr:y>0.05222</cdr:y>
    </cdr:from>
    <cdr:to>
      <cdr:x>0.25187</cdr:x>
      <cdr:y>0.12453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185738"/>
          <a:ext cx="19431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100">
              <a:solidFill>
                <a:schemeClr val="bg1">
                  <a:lumMod val="65000"/>
                </a:schemeClr>
              </a:solidFill>
            </a:rPr>
            <a:t>Days</a:t>
          </a:r>
        </a:p>
      </cdr:txBody>
    </cdr:sp>
  </cdr:relSizeAnchor>
  <cdr:relSizeAnchor xmlns:cdr="http://schemas.openxmlformats.org/drawingml/2006/chartDrawing">
    <cdr:from>
      <cdr:x>0.31316</cdr:x>
      <cdr:y>0.18344</cdr:y>
    </cdr:from>
    <cdr:to>
      <cdr:x>0.61559</cdr:x>
      <cdr:y>0.2438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92018" y="712025"/>
          <a:ext cx="2599783" cy="234269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CA" sz="900" dirty="0"/>
            <a:t>NP</a:t>
          </a:r>
          <a:r>
            <a:rPr lang="en-CA" sz="900" baseline="0" dirty="0"/>
            <a:t> implementation occurred Feb. 1, 2018</a:t>
          </a:r>
          <a:endParaRPr lang="en-CA" sz="9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2.81152E-7</cdr:y>
    </cdr:from>
    <cdr:to>
      <cdr:x>0.66424</cdr:x>
      <cdr:y>0.07364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0" y="1"/>
          <a:ext cx="5124450" cy="261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3896F89E-6823-4F48-880F-E067AF98AF00}" type="TxLink">
            <a:rPr lang="en-US" sz="1100" b="1" i="0" u="none" strike="noStrike">
              <a:solidFill>
                <a:srgbClr val="000000"/>
              </a:solidFill>
              <a:latin typeface="Arial"/>
              <a:cs typeface="Arial"/>
            </a:rPr>
            <a:pPr/>
            <a:t>Knee Replacement Avg. LOS (Feb. 2017 to May 2019)</a:t>
          </a:fld>
          <a:endParaRPr lang="en-CA" sz="1100" b="1"/>
        </a:p>
      </cdr:txBody>
    </cdr:sp>
  </cdr:relSizeAnchor>
  <cdr:relSizeAnchor xmlns:cdr="http://schemas.openxmlformats.org/drawingml/2006/chartDrawing">
    <cdr:from>
      <cdr:x>0</cdr:x>
      <cdr:y>0.05222</cdr:y>
    </cdr:from>
    <cdr:to>
      <cdr:x>0.25187</cdr:x>
      <cdr:y>0.12453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185738"/>
          <a:ext cx="19431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100">
              <a:solidFill>
                <a:schemeClr val="bg1">
                  <a:lumMod val="65000"/>
                </a:schemeClr>
              </a:solidFill>
            </a:rPr>
            <a:t>Days</a:t>
          </a:r>
        </a:p>
      </cdr:txBody>
    </cdr:sp>
  </cdr:relSizeAnchor>
  <cdr:relSizeAnchor xmlns:cdr="http://schemas.openxmlformats.org/drawingml/2006/chartDrawing">
    <cdr:from>
      <cdr:x>0.31262</cdr:x>
      <cdr:y>0.17757</cdr:y>
    </cdr:from>
    <cdr:to>
      <cdr:x>0.61505</cdr:x>
      <cdr:y>0.23809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7401" y="689230"/>
          <a:ext cx="2599783" cy="234882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CA" sz="900" dirty="0"/>
            <a:t>NP</a:t>
          </a:r>
          <a:r>
            <a:rPr lang="en-CA" sz="900" baseline="0" dirty="0"/>
            <a:t> implementation occurred Feb. 1, 2018</a:t>
          </a:r>
          <a:endParaRPr lang="en-CA" sz="9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2.81152E-7</cdr:y>
    </cdr:from>
    <cdr:to>
      <cdr:x>0.66424</cdr:x>
      <cdr:y>0.07364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0" y="1"/>
          <a:ext cx="5124450" cy="261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3896F89E-6823-4F48-880F-E067AF98AF00}" type="TxLink">
            <a:rPr lang="en-US" sz="1100" b="1" i="0" u="none" strike="noStrike">
              <a:solidFill>
                <a:srgbClr val="000000"/>
              </a:solidFill>
              <a:latin typeface="Arial"/>
              <a:cs typeface="Arial"/>
            </a:rPr>
            <a:pPr/>
            <a:t>Superpath Hip Replacement Avg. LOS (Feb. 2017 to May 2019)</a:t>
          </a:fld>
          <a:endParaRPr lang="en-CA" sz="1100" b="1"/>
        </a:p>
      </cdr:txBody>
    </cdr:sp>
  </cdr:relSizeAnchor>
  <cdr:relSizeAnchor xmlns:cdr="http://schemas.openxmlformats.org/drawingml/2006/chartDrawing">
    <cdr:from>
      <cdr:x>0</cdr:x>
      <cdr:y>0.05222</cdr:y>
    </cdr:from>
    <cdr:to>
      <cdr:x>0.25187</cdr:x>
      <cdr:y>0.12453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0" y="185738"/>
          <a:ext cx="194310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100">
              <a:solidFill>
                <a:schemeClr val="bg1">
                  <a:lumMod val="65000"/>
                </a:schemeClr>
              </a:solidFill>
            </a:rPr>
            <a:t>Days</a:t>
          </a:r>
        </a:p>
      </cdr:txBody>
    </cdr:sp>
  </cdr:relSizeAnchor>
  <cdr:relSizeAnchor xmlns:cdr="http://schemas.openxmlformats.org/drawingml/2006/chartDrawing">
    <cdr:from>
      <cdr:x>0.32938</cdr:x>
      <cdr:y>0.18327</cdr:y>
    </cdr:from>
    <cdr:to>
      <cdr:x>0.59731</cdr:x>
      <cdr:y>0.24257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1441" y="711342"/>
          <a:ext cx="2303190" cy="230188"/>
        </a:xfrm>
        <a:prstGeom xmlns:a="http://schemas.openxmlformats.org/drawingml/2006/main" prst="rect">
          <a:avLst/>
        </a:prstGeom>
        <a:ln xmlns:a="http://schemas.openxmlformats.org/drawingml/2006/main" w="19050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CA" sz="900" dirty="0"/>
            <a:t>NP</a:t>
          </a:r>
          <a:r>
            <a:rPr lang="en-CA" sz="900" baseline="0" dirty="0"/>
            <a:t> implementation occurred Feb. 1, 2018</a:t>
          </a:r>
          <a:endParaRPr lang="en-CA" sz="9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0.63651</cdr:x>
      <cdr:y>0.04106</cdr:y>
    </cdr:from>
    <cdr:to>
      <cdr:x>1</cdr:x>
      <cdr:y>0.12274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85630" y="146050"/>
          <a:ext cx="2333170" cy="2905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CA" sz="1050" dirty="0"/>
            <a:t>NP</a:t>
          </a:r>
          <a:r>
            <a:rPr lang="en-CA" sz="1050" baseline="0" dirty="0"/>
            <a:t> implementation occurred Feb. 1, 2018</a:t>
          </a:r>
          <a:endParaRPr lang="en-CA" sz="1050" dirty="0"/>
        </a:p>
      </cdr:txBody>
    </cdr:sp>
  </cdr:relSizeAnchor>
  <cdr:relSizeAnchor xmlns:cdr="http://schemas.openxmlformats.org/drawingml/2006/chartDrawing">
    <cdr:from>
      <cdr:x>0.83001</cdr:x>
      <cdr:y>0.37849</cdr:y>
    </cdr:from>
    <cdr:to>
      <cdr:x>0.94554</cdr:x>
      <cdr:y>0.48828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5327650" y="1346200"/>
          <a:ext cx="741600" cy="390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B0DA2289-4424-4D4D-B23D-80C03B810A8E}" type="TxLink">
            <a:rPr lang="en-US" sz="1050" b="0" i="0" u="none" strike="noStrike">
              <a:solidFill>
                <a:srgbClr val="000000"/>
              </a:solidFill>
              <a:latin typeface="Arial"/>
              <a:cs typeface="Arial"/>
            </a:rPr>
            <a:pPr algn="ctr"/>
            <a:t>36.5% decrease</a:t>
          </a:fld>
          <a:endParaRPr lang="en-CA" sz="500"/>
        </a:p>
      </cdr:txBody>
    </cdr:sp>
  </cdr:relSizeAnchor>
  <cdr:relSizeAnchor xmlns:cdr="http://schemas.openxmlformats.org/drawingml/2006/chartDrawing">
    <cdr:from>
      <cdr:x>0.19192</cdr:x>
      <cdr:y>0.24459</cdr:y>
    </cdr:from>
    <cdr:to>
      <cdr:x>0.30767</cdr:x>
      <cdr:y>0.35438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1231900" y="869950"/>
          <a:ext cx="742950" cy="390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576CFCE-97B5-4B9E-82EB-59FE861CE192}" type="TxLink">
            <a:rPr lang="en-US" sz="1050" b="0" i="0" u="none" strike="noStrike">
              <a:solidFill>
                <a:srgbClr val="000000"/>
              </a:solidFill>
              <a:latin typeface="Arial"/>
              <a:cs typeface="Arial"/>
            </a:rPr>
            <a:pPr algn="ctr"/>
            <a:t>27.3% decrease</a:t>
          </a:fld>
          <a:endParaRPr lang="en-CA" sz="1050"/>
        </a:p>
      </cdr:txBody>
    </cdr:sp>
  </cdr:relSizeAnchor>
  <cdr:relSizeAnchor xmlns:cdr="http://schemas.openxmlformats.org/drawingml/2006/chartDrawing">
    <cdr:from>
      <cdr:x>0.25276</cdr:x>
      <cdr:y>0.35706</cdr:y>
    </cdr:from>
    <cdr:to>
      <cdr:x>0.25276</cdr:x>
      <cdr:y>0.42389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B7407818-4D19-4490-A8E0-9AA8E594B169}"/>
            </a:ext>
          </a:extLst>
        </cdr:cNvPr>
        <cdr:cNvCxnSpPr/>
      </cdr:nvCxnSpPr>
      <cdr:spPr>
        <a:xfrm xmlns:a="http://schemas.openxmlformats.org/drawingml/2006/main">
          <a:off x="2773485" y="1616040"/>
          <a:ext cx="0" cy="30246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0.50948</cdr:x>
      <cdr:y>0.24994</cdr:y>
    </cdr:from>
    <cdr:to>
      <cdr:x>0.62502</cdr:x>
      <cdr:y>0.35974</cdr:y>
    </cdr:to>
    <cdr:sp macro="" textlink="">
      <cdr:nvSpPr>
        <cdr:cNvPr id="6" name="TextBox 9"/>
        <cdr:cNvSpPr txBox="1"/>
      </cdr:nvSpPr>
      <cdr:spPr>
        <a:xfrm xmlns:a="http://schemas.openxmlformats.org/drawingml/2006/main">
          <a:off x="3270250" y="889000"/>
          <a:ext cx="741600" cy="3905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FBC3BD7-E193-4BEC-B059-23E0A6CE405B}" type="TxLink">
            <a:rPr lang="en-US" sz="1050" b="0" i="0" u="none" strike="noStrike">
              <a:solidFill>
                <a:srgbClr val="000000"/>
              </a:solidFill>
              <a:latin typeface="Arial"/>
              <a:cs typeface="Arial"/>
            </a:rPr>
            <a:pPr algn="ctr"/>
            <a:t>22.7% decrease</a:t>
          </a:fld>
          <a:endParaRPr lang="en-CA" sz="800"/>
        </a:p>
      </cdr:txBody>
    </cdr:sp>
  </cdr:relSizeAnchor>
  <cdr:relSizeAnchor xmlns:cdr="http://schemas.openxmlformats.org/drawingml/2006/chartDrawing">
    <cdr:from>
      <cdr:x>0.56735</cdr:x>
      <cdr:y>0.35974</cdr:y>
    </cdr:from>
    <cdr:to>
      <cdr:x>0.56735</cdr:x>
      <cdr:y>0.43923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951ADA66-8885-4947-B6A0-FE192593F951}"/>
            </a:ext>
          </a:extLst>
        </cdr:cNvPr>
        <cdr:cNvCxnSpPr/>
      </cdr:nvCxnSpPr>
      <cdr:spPr>
        <a:xfrm xmlns:a="http://schemas.openxmlformats.org/drawingml/2006/main">
          <a:off x="6225418" y="1628170"/>
          <a:ext cx="0" cy="35978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0.88722</cdr:x>
      <cdr:y>0.49096</cdr:y>
    </cdr:from>
    <cdr:to>
      <cdr:x>0.88722</cdr:x>
      <cdr:y>0.60546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80E74535-7DD6-4567-B357-B90EF1872951}"/>
            </a:ext>
          </a:extLst>
        </cdr:cNvPr>
        <cdr:cNvCxnSpPr/>
      </cdr:nvCxnSpPr>
      <cdr:spPr>
        <a:xfrm xmlns:a="http://schemas.openxmlformats.org/drawingml/2006/main">
          <a:off x="9735288" y="2222067"/>
          <a:ext cx="0" cy="5182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0.9625</cdr:x>
      <cdr:y>0.18403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4400548" cy="504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CA" sz="1200" b="1"/>
            <a:t>Hip and Knee Discharges by Weekday</a:t>
          </a:r>
          <a:r>
            <a:rPr lang="en-CA" sz="1200" b="1" baseline="0"/>
            <a:t> (Apr. 2017 to Feb. 2019)</a:t>
          </a:r>
        </a:p>
        <a:p xmlns:a="http://schemas.openxmlformats.org/drawingml/2006/main">
          <a:r>
            <a:rPr lang="en-CA" sz="1100" baseline="0">
              <a:solidFill>
                <a:schemeClr val="bg1">
                  <a:lumMod val="50000"/>
                </a:schemeClr>
              </a:solidFill>
            </a:rPr>
            <a:t>Percentage</a:t>
          </a:r>
          <a:endParaRPr lang="en-CA" sz="110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E426DF3-FBFA-4DF9-AE46-CE9B5EE70149}" type="datetimeFigureOut">
              <a:rPr lang="en-CA" smtClean="0"/>
              <a:t>2019-12-05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0539DF-4757-4C2C-8197-C1C085B0A9E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8311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SD</a:t>
            </a:r>
            <a:r>
              <a:rPr lang="en-US" baseline="0" dirty="0"/>
              <a:t> measures of variation of LOS from the average LOS.  Statically significance has been tested by completion of T test.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39DF-4757-4C2C-8197-C1C085B0A9E4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7177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was a substantial decrease in the admit rate of the return visit in the post NP.  ( there was no T test done to determine statistical significance)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39DF-4757-4C2C-8197-C1C085B0A9E4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2442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note that the number of visit</a:t>
            </a:r>
            <a:r>
              <a:rPr lang="en-US" baseline="0" dirty="0"/>
              <a:t> is not the number of unique </a:t>
            </a:r>
            <a:r>
              <a:rPr lang="en-US" baseline="0" dirty="0" err="1"/>
              <a:t>pts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39DF-4757-4C2C-8197-C1C085B0A9E4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1959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Oh-pay-sick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539DF-4757-4C2C-8197-C1C085B0A9E4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073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96183"/>
            <a:ext cx="10363200" cy="6832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276872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9328558" y="5201174"/>
            <a:ext cx="194904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24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Oran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165304"/>
          </a:xfrm>
        </p:spPr>
        <p:txBody>
          <a:bodyPr/>
          <a:lstStyle>
            <a:lvl1pPr>
              <a:defRPr spc="140" baseline="0"/>
            </a:lvl1pPr>
          </a:lstStyle>
          <a:p>
            <a:r>
              <a:rPr lang="en-US" dirty="0"/>
              <a:t>Text goes here</a:t>
            </a: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919237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in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6165304"/>
          </a:xfrm>
          <a:solidFill>
            <a:schemeClr val="accent5"/>
          </a:solidFill>
        </p:spPr>
        <p:txBody>
          <a:bodyPr/>
          <a:lstStyle>
            <a:lvl1pPr>
              <a:defRPr spc="140" baseline="0"/>
            </a:lvl1pPr>
          </a:lstStyle>
          <a:p>
            <a:r>
              <a:rPr lang="en-US" dirty="0"/>
              <a:t>Text goes here</a:t>
            </a: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113188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839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145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626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438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F86621C3-147D-4E1D-B388-1B665F6D151A}" type="datetime1">
              <a:rPr lang="en-CA" smtClean="0"/>
              <a:t>2019-12-05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48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400D4A4-84A7-4CF2-8B65-C39D0970E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2613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400D4A4-84A7-4CF2-8B65-C39D0970E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779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400D4A4-84A7-4CF2-8B65-C39D0970E61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28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157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3632"/>
            <a:ext cx="109728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4622632"/>
            <a:ext cx="10972800" cy="14426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60295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590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35882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845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59013"/>
            <a:ext cx="10363200" cy="1362075"/>
          </a:xfrm>
          <a:solidFill>
            <a:schemeClr val="accent5"/>
          </a:solidFill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35882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678413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979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764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972800" cy="694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662858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19" y="2708920"/>
            <a:ext cx="10972800" cy="6949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7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6464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98644"/>
            <a:ext cx="10972800" cy="69498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017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74E656C-EA89-4172-9CE9-CFDC642B8166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6"/>
          <a:stretch/>
        </p:blipFill>
        <p:spPr>
          <a:xfrm>
            <a:off x="158918" y="6126166"/>
            <a:ext cx="719254" cy="6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0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98644"/>
            <a:ext cx="10972800" cy="6949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140" baseline="0" dirty="0">
                <a:solidFill>
                  <a:schemeClr val="bg1"/>
                </a:solidFill>
                <a:latin typeface="+mn-lt"/>
              </a:rPr>
              <a:t>Sample images</a:t>
            </a:r>
            <a:endParaRPr lang="en-CA" sz="4400" spc="14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ttp://simpleicon.com/wp-content/uploads/bar-chart-dow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2" y="1556795"/>
            <a:ext cx="2992309" cy="22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mpleicon.com/wp-content/uploads/bar-chart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517022"/>
            <a:ext cx="2933349" cy="22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eeiconbox.com/icon/256/4281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07707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99" y="4459976"/>
            <a:ext cx="3831652" cy="22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64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98644"/>
            <a:ext cx="10972800" cy="6949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140" baseline="0" dirty="0">
                <a:solidFill>
                  <a:schemeClr val="bg1"/>
                </a:solidFill>
                <a:latin typeface="+mn-lt"/>
              </a:rPr>
              <a:t>Sample images</a:t>
            </a:r>
            <a:endParaRPr lang="en-CA" sz="4400" spc="14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ttp://simpleicon.com/wp-content/uploads/bar-chart-dow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2" y="1556795"/>
            <a:ext cx="2992309" cy="22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mpleicon.com/wp-content/uploads/bar-chart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517022"/>
            <a:ext cx="2933349" cy="22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eeiconbox.com/icon/256/4281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07707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99" y="4459976"/>
            <a:ext cx="3831652" cy="22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44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498644"/>
            <a:ext cx="10972800" cy="69498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spc="140" baseline="0" dirty="0">
                <a:solidFill>
                  <a:schemeClr val="bg1"/>
                </a:solidFill>
                <a:latin typeface="+mn-lt"/>
              </a:rPr>
              <a:t>Sample images</a:t>
            </a:r>
            <a:endParaRPr lang="en-CA" sz="4400" spc="140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 descr="http://simpleicon.com/wp-content/uploads/bar-chart-dow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52" y="1556795"/>
            <a:ext cx="2992309" cy="22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mpleicon.com/wp-content/uploads/bar-chart-6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517022"/>
            <a:ext cx="2933349" cy="220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reeiconbox.com/icon/256/4281.png"/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4077072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799" y="4459976"/>
            <a:ext cx="3831652" cy="22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48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 Nurse Practitioner Program Evaluation Trends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December 12,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5246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8644"/>
            <a:ext cx="10972800" cy="1101600"/>
          </a:xfrm>
        </p:spPr>
        <p:txBody>
          <a:bodyPr>
            <a:noAutofit/>
          </a:bodyPr>
          <a:lstStyle/>
          <a:p>
            <a:r>
              <a:rPr lang="en-CA" sz="3200" dirty="0"/>
              <a:t>The top discharge diagnoses for the return visits include phlebitis and thrombophlebitis, follow-up care, and cellulitis</a:t>
            </a:r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6729" y="2158496"/>
            <a:ext cx="6440248" cy="197978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10</a:t>
            </a:fld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2786730" y="1789164"/>
            <a:ext cx="593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Pre-NP (125 return visits, 696 surgeries)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2786730" y="4250538"/>
            <a:ext cx="478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Post-NP (259 return visits, 1231 surgeries)</a:t>
            </a:r>
            <a:endParaRPr lang="en-CA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729" y="4619870"/>
            <a:ext cx="6420226" cy="181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0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8643"/>
            <a:ext cx="10972800" cy="1101560"/>
          </a:xfrm>
        </p:spPr>
        <p:txBody>
          <a:bodyPr>
            <a:normAutofit fontScale="90000"/>
          </a:bodyPr>
          <a:lstStyle/>
          <a:p>
            <a:r>
              <a:rPr lang="en-US" dirty="0"/>
              <a:t>New team-based approach model involving the NP contributed to decreased LOS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Optimization Clinic updates identifying potential complexity</a:t>
            </a:r>
          </a:p>
          <a:p>
            <a:r>
              <a:rPr lang="en-US" sz="2400" dirty="0"/>
              <a:t>Streamlining care of minimally invasive </a:t>
            </a:r>
            <a:r>
              <a:rPr lang="en-US" sz="2400" dirty="0" err="1"/>
              <a:t>superpath</a:t>
            </a:r>
            <a:r>
              <a:rPr lang="en-US" sz="2400" dirty="0"/>
              <a:t> hip replacement</a:t>
            </a:r>
          </a:p>
          <a:p>
            <a:r>
              <a:rPr lang="en-US" sz="2400" dirty="0"/>
              <a:t>Clinical perspective &amp; changing practice</a:t>
            </a:r>
          </a:p>
          <a:p>
            <a:r>
              <a:rPr lang="en-US" sz="2400" dirty="0"/>
              <a:t>Next steps</a:t>
            </a:r>
          </a:p>
          <a:p>
            <a:pPr lvl="1"/>
            <a:r>
              <a:rPr lang="en-US" sz="2000" dirty="0"/>
              <a:t>NP are optimizing high risk patients in Optimization clinic </a:t>
            </a:r>
            <a:r>
              <a:rPr lang="en-US" sz="2000" dirty="0" err="1"/>
              <a:t>preop</a:t>
            </a:r>
            <a:endParaRPr lang="en-US" sz="2000" dirty="0"/>
          </a:p>
          <a:p>
            <a:pPr lvl="1"/>
            <a:r>
              <a:rPr lang="en-US" sz="2000" dirty="0"/>
              <a:t>NP seeing patients in post –op wound clinic to divert ER visits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endParaRPr lang="en-CA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185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Acknowledgments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Ralph Belle</a:t>
            </a:r>
          </a:p>
          <a:p>
            <a:r>
              <a:rPr lang="en-US" dirty="0"/>
              <a:t>Dr. Tim </a:t>
            </a:r>
            <a:r>
              <a:rPr lang="en-US" dirty="0" err="1"/>
              <a:t>Kostamo</a:t>
            </a:r>
            <a:endParaRPr lang="en-US" dirty="0"/>
          </a:p>
          <a:p>
            <a:r>
              <a:rPr lang="en-US" dirty="0"/>
              <a:t>Kris Juck</a:t>
            </a:r>
          </a:p>
          <a:p>
            <a:r>
              <a:rPr lang="en-US" dirty="0"/>
              <a:t>Luke Opacic &amp; the System Optimization / Integrated Analytics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1799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CA" sz="5400" dirty="0"/>
            </a:br>
            <a:r>
              <a:rPr lang="en-CA" sz="5400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8067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Average knee &amp; hip per month</a:t>
            </a:r>
          </a:p>
          <a:p>
            <a:r>
              <a:rPr lang="en-US" dirty="0"/>
              <a:t>Average LOS &amp; standard deviation trends </a:t>
            </a:r>
          </a:p>
          <a:p>
            <a:r>
              <a:rPr lang="en-US" dirty="0"/>
              <a:t>Return visits, admission rate &amp; diagnoses</a:t>
            </a:r>
          </a:p>
          <a:p>
            <a:r>
              <a:rPr lang="en-US" dirty="0"/>
              <a:t>Improvement reasons and next steps</a:t>
            </a:r>
          </a:p>
          <a:p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6969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8644"/>
            <a:ext cx="10972800" cy="1101556"/>
          </a:xfrm>
        </p:spPr>
        <p:txBody>
          <a:bodyPr>
            <a:normAutofit fontScale="90000"/>
          </a:bodyPr>
          <a:lstStyle/>
          <a:p>
            <a:r>
              <a:rPr lang="en-CA" dirty="0"/>
              <a:t>Avg. number of surgeries per month increased 41% in post-NP period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323258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081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8644"/>
            <a:ext cx="10972800" cy="1101556"/>
          </a:xfrm>
        </p:spPr>
        <p:txBody>
          <a:bodyPr>
            <a:normAutofit fontScale="90000"/>
          </a:bodyPr>
          <a:lstStyle/>
          <a:p>
            <a:r>
              <a:rPr lang="en-CA" dirty="0"/>
              <a:t>Hip Replacement LOS is significantly better Post-NP implementation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886423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4</a:t>
            </a:fld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1705841" y="6356353"/>
            <a:ext cx="878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The standard deviation tightened for most months compared to the Pre-NP period.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4802" y="2706288"/>
            <a:ext cx="0" cy="25188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757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8644"/>
            <a:ext cx="10972800" cy="1101556"/>
          </a:xfrm>
        </p:spPr>
        <p:txBody>
          <a:bodyPr>
            <a:noAutofit/>
          </a:bodyPr>
          <a:lstStyle/>
          <a:p>
            <a:r>
              <a:rPr lang="en-CA" sz="3600" dirty="0"/>
              <a:t>Knee Replacement LOS has continued to decrease, and is also significantly better in the post-NP period</a:t>
            </a:r>
            <a:endParaRPr lang="en-US" sz="36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853926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5</a:t>
            </a:fld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1705841" y="6352146"/>
            <a:ext cx="878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The standard deviation is also substantially better in the post-NP period.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692767" y="2670181"/>
            <a:ext cx="0" cy="255496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987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8644"/>
            <a:ext cx="10972800" cy="1101556"/>
          </a:xfrm>
        </p:spPr>
        <p:txBody>
          <a:bodyPr>
            <a:noAutofit/>
          </a:bodyPr>
          <a:lstStyle/>
          <a:p>
            <a:r>
              <a:rPr lang="en-CA" sz="3600" dirty="0" err="1"/>
              <a:t>Superpath</a:t>
            </a:r>
            <a:r>
              <a:rPr lang="en-CA" sz="3600" dirty="0"/>
              <a:t> LOS decreased significantly after the NP implementation, and has held relatively steady since</a:t>
            </a:r>
            <a:endParaRPr lang="en-US" sz="36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0099006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6</a:t>
            </a:fld>
            <a:endParaRPr lang="en-CA" dirty="0"/>
          </a:p>
        </p:txBody>
      </p:sp>
      <p:sp>
        <p:nvSpPr>
          <p:cNvPr id="12" name="TextBox 11"/>
          <p:cNvSpPr txBox="1"/>
          <p:nvPr/>
        </p:nvSpPr>
        <p:spPr>
          <a:xfrm>
            <a:off x="1705841" y="6356353"/>
            <a:ext cx="878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This was also a statistically significant improvement in the post-NP period.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697219" y="2710233"/>
            <a:ext cx="0" cy="251491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5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Cost Savings of NP 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7</a:t>
            </a:fld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032023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78911" y="6401926"/>
            <a:ext cx="72341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/>
              <a:t>Note: These numbers are based on the cost per patient day in 2019/20 FP04.</a:t>
            </a:r>
          </a:p>
        </p:txBody>
      </p:sp>
    </p:spTree>
    <p:extLst>
      <p:ext uri="{BB962C8B-B14F-4D97-AF65-F5344CB8AC3E}">
        <p14:creationId xmlns:p14="http://schemas.microsoft.com/office/powerpoint/2010/main" val="4052036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8644"/>
            <a:ext cx="10972800" cy="1101556"/>
          </a:xfrm>
        </p:spPr>
        <p:txBody>
          <a:bodyPr>
            <a:normAutofit fontScale="90000"/>
          </a:bodyPr>
          <a:lstStyle/>
          <a:p>
            <a:r>
              <a:rPr lang="en-US" dirty="0"/>
              <a:t>Thursday to Saturday Discharges have Increased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31196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872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8644"/>
            <a:ext cx="10972800" cy="1101556"/>
          </a:xfrm>
        </p:spPr>
        <p:txBody>
          <a:bodyPr>
            <a:normAutofit fontScale="90000"/>
          </a:bodyPr>
          <a:lstStyle/>
          <a:p>
            <a:r>
              <a:rPr lang="en-CA" dirty="0"/>
              <a:t>There was a decrease in admit rate of the return visits w/in 30 days in the post-NP period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03400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4E656C-EA89-4172-9CE9-CFDC642B8166}" type="slidenum">
              <a:rPr lang="en-CA" smtClean="0"/>
              <a:t>9</a:t>
            </a:fld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928867" y="6225236"/>
            <a:ext cx="994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19/125</a:t>
            </a:r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276122" y="6225236"/>
            <a:ext cx="994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23/259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979468090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ated Analytics Office Theme NEW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7375E"/>
      </a:accent1>
      <a:accent2>
        <a:srgbClr val="E46C0A"/>
      </a:accent2>
      <a:accent3>
        <a:srgbClr val="7B7B7B"/>
      </a:accent3>
      <a:accent4>
        <a:srgbClr val="BF9000"/>
      </a:accent4>
      <a:accent5>
        <a:srgbClr val="2F5496"/>
      </a:accent5>
      <a:accent6>
        <a:srgbClr val="53813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ted Analytics Office Theme NEW" id="{14B281D8-72B9-4E67-8B9A-17001877DAA4}" vid="{6B0B517E-4B83-40D6-AFE9-BC6F48799942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98C9B1FF-56A5-4146-9AB8-F00DB8F0B986}" vid="{404EBCEC-BEC0-4070-B600-E71BC12325F8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98C9B1FF-56A5-4146-9AB8-F00DB8F0B986}" vid="{404EBCEC-BEC0-4070-B600-E71BC12325F8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98C9B1FF-56A5-4146-9AB8-F00DB8F0B986}" vid="{404EBCEC-BEC0-4070-B600-E71BC12325F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0000"/>
    </a:dk2>
    <a:lt2>
      <a:srgbClr val="FFFFFF"/>
    </a:lt2>
    <a:accent1>
      <a:srgbClr val="17375E"/>
    </a:accent1>
    <a:accent2>
      <a:srgbClr val="E46C0A"/>
    </a:accent2>
    <a:accent3>
      <a:srgbClr val="7B7B7B"/>
    </a:accent3>
    <a:accent4>
      <a:srgbClr val="BF9000"/>
    </a:accent4>
    <a:accent5>
      <a:srgbClr val="2F5496"/>
    </a:accent5>
    <a:accent6>
      <a:srgbClr val="53813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0000"/>
    </a:dk2>
    <a:lt2>
      <a:srgbClr val="FFFFFF"/>
    </a:lt2>
    <a:accent1>
      <a:srgbClr val="17375E"/>
    </a:accent1>
    <a:accent2>
      <a:srgbClr val="E46C0A"/>
    </a:accent2>
    <a:accent3>
      <a:srgbClr val="7B7B7B"/>
    </a:accent3>
    <a:accent4>
      <a:srgbClr val="BF9000"/>
    </a:accent4>
    <a:accent5>
      <a:srgbClr val="2F5496"/>
    </a:accent5>
    <a:accent6>
      <a:srgbClr val="53813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0000"/>
    </a:dk2>
    <a:lt2>
      <a:srgbClr val="FFFFFF"/>
    </a:lt2>
    <a:accent1>
      <a:srgbClr val="17375E"/>
    </a:accent1>
    <a:accent2>
      <a:srgbClr val="E46C0A"/>
    </a:accent2>
    <a:accent3>
      <a:srgbClr val="7B7B7B"/>
    </a:accent3>
    <a:accent4>
      <a:srgbClr val="BF9000"/>
    </a:accent4>
    <a:accent5>
      <a:srgbClr val="2F5496"/>
    </a:accent5>
    <a:accent6>
      <a:srgbClr val="53813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0000"/>
    </a:dk2>
    <a:lt2>
      <a:srgbClr val="FFFFFF"/>
    </a:lt2>
    <a:accent1>
      <a:srgbClr val="17375E"/>
    </a:accent1>
    <a:accent2>
      <a:srgbClr val="E46C0A"/>
    </a:accent2>
    <a:accent3>
      <a:srgbClr val="7B7B7B"/>
    </a:accent3>
    <a:accent4>
      <a:srgbClr val="BF9000"/>
    </a:accent4>
    <a:accent5>
      <a:srgbClr val="2F5496"/>
    </a:accent5>
    <a:accent6>
      <a:srgbClr val="53813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0000"/>
    </a:dk2>
    <a:lt2>
      <a:srgbClr val="FFFFFF"/>
    </a:lt2>
    <a:accent1>
      <a:srgbClr val="17375E"/>
    </a:accent1>
    <a:accent2>
      <a:srgbClr val="E46C0A"/>
    </a:accent2>
    <a:accent3>
      <a:srgbClr val="7B7B7B"/>
    </a:accent3>
    <a:accent4>
      <a:srgbClr val="BF9000"/>
    </a:accent4>
    <a:accent5>
      <a:srgbClr val="2F5496"/>
    </a:accent5>
    <a:accent6>
      <a:srgbClr val="53813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0000"/>
    </a:dk2>
    <a:lt2>
      <a:srgbClr val="FFFFFF"/>
    </a:lt2>
    <a:accent1>
      <a:srgbClr val="17375E"/>
    </a:accent1>
    <a:accent2>
      <a:srgbClr val="E46C0A"/>
    </a:accent2>
    <a:accent3>
      <a:srgbClr val="7B7B7B"/>
    </a:accent3>
    <a:accent4>
      <a:srgbClr val="BF9000"/>
    </a:accent4>
    <a:accent5>
      <a:srgbClr val="2F5496"/>
    </a:accent5>
    <a:accent6>
      <a:srgbClr val="53813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Integrated Analytics Office Theme NEW</Template>
  <TotalTime>3444</TotalTime>
  <Words>441</Words>
  <Application>Microsoft Office PowerPoint</Application>
  <PresentationFormat>Widescreen</PresentationFormat>
  <Paragraphs>82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Integrated Analytics Office Theme NEW</vt:lpstr>
      <vt:lpstr>Custom Design</vt:lpstr>
      <vt:lpstr>1_Custom Design</vt:lpstr>
      <vt:lpstr>2_Custom Design</vt:lpstr>
      <vt:lpstr>Ortho Nurse Practitioner Program Evaluation Trends</vt:lpstr>
      <vt:lpstr>Agenda</vt:lpstr>
      <vt:lpstr>Avg. number of surgeries per month increased 41% in post-NP period</vt:lpstr>
      <vt:lpstr>Hip Replacement LOS is significantly better Post-NP implementation</vt:lpstr>
      <vt:lpstr>Knee Replacement LOS has continued to decrease, and is also significantly better in the post-NP period</vt:lpstr>
      <vt:lpstr>Superpath LOS decreased significantly after the NP implementation, and has held relatively steady since</vt:lpstr>
      <vt:lpstr>Cost Savings of NP Implementation</vt:lpstr>
      <vt:lpstr>Thursday to Saturday Discharges have Increased</vt:lpstr>
      <vt:lpstr>There was a decrease in admit rate of the return visits w/in 30 days in the post-NP period</vt:lpstr>
      <vt:lpstr>The top discharge diagnoses for the return visits include phlebitis and thrombophlebitis, follow-up care, and cellulitis</vt:lpstr>
      <vt:lpstr>New team-based approach model involving the NP contributed to decreased LOS</vt:lpstr>
      <vt:lpstr>Acknowledgments </vt:lpstr>
      <vt:lpstr> Thank You!</vt:lpstr>
    </vt:vector>
  </TitlesOfParts>
  <Company>Health Shared Services 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NP Role</dc:title>
  <dc:creator>Colley, Pamela</dc:creator>
  <cp:lastModifiedBy>April Price</cp:lastModifiedBy>
  <cp:revision>164</cp:revision>
  <cp:lastPrinted>2018-07-07T18:08:48Z</cp:lastPrinted>
  <dcterms:created xsi:type="dcterms:W3CDTF">2018-04-05T18:26:28Z</dcterms:created>
  <dcterms:modified xsi:type="dcterms:W3CDTF">2019-12-05T20:46:44Z</dcterms:modified>
</cp:coreProperties>
</file>