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16"/>
  </p:notesMasterIdLst>
  <p:handoutMasterIdLst>
    <p:handoutMasterId r:id="rId17"/>
  </p:handoutMasterIdLst>
  <p:sldIdLst>
    <p:sldId id="257" r:id="rId2"/>
    <p:sldId id="261" r:id="rId3"/>
    <p:sldId id="266" r:id="rId4"/>
    <p:sldId id="265" r:id="rId5"/>
    <p:sldId id="267" r:id="rId6"/>
    <p:sldId id="268" r:id="rId7"/>
    <p:sldId id="269" r:id="rId8"/>
    <p:sldId id="270" r:id="rId9"/>
    <p:sldId id="271" r:id="rId10"/>
    <p:sldId id="272" r:id="rId11"/>
    <p:sldId id="273" r:id="rId12"/>
    <p:sldId id="274"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Meffen" initials="KM" lastIdx="1" clrIdx="0">
    <p:extLst>
      <p:ext uri="{19B8F6BF-5375-455C-9EA6-DF929625EA0E}">
        <p15:presenceInfo xmlns:p15="http://schemas.microsoft.com/office/powerpoint/2012/main" userId="S::kmeffen@bcpsqc.ca::4f8a467f-e911-4d97-aa85-0852dbf59b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54A"/>
    <a:srgbClr val="41613B"/>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25" autoAdjust="0"/>
    <p:restoredTop sz="63293" autoAdjust="0"/>
  </p:normalViewPr>
  <p:slideViewPr>
    <p:cSldViewPr snapToGrid="0">
      <p:cViewPr varScale="1">
        <p:scale>
          <a:sx n="53" d="100"/>
          <a:sy n="53" d="100"/>
        </p:scale>
        <p:origin x="1421" y="43"/>
      </p:cViewPr>
      <p:guideLst/>
    </p:cSldViewPr>
  </p:slideViewPr>
  <p:outlineViewPr>
    <p:cViewPr>
      <p:scale>
        <a:sx n="33" d="100"/>
        <a:sy n="33" d="100"/>
      </p:scale>
      <p:origin x="0" y="-1220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74C263-CD43-4D1C-9640-1A177F30BB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5B646F5C-1EC9-4520-823D-AA6D28EFD9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4DD6D-ADB7-46E6-B8A6-13A97C03DF48}" type="datetimeFigureOut">
              <a:rPr lang="en-CA" smtClean="0"/>
              <a:t>2024-05-23</a:t>
            </a:fld>
            <a:endParaRPr lang="en-CA"/>
          </a:p>
        </p:txBody>
      </p:sp>
      <p:sp>
        <p:nvSpPr>
          <p:cNvPr id="4" name="Footer Placeholder 3">
            <a:extLst>
              <a:ext uri="{FF2B5EF4-FFF2-40B4-BE49-F238E27FC236}">
                <a16:creationId xmlns:a16="http://schemas.microsoft.com/office/drawing/2014/main" id="{3F695893-CCD3-4AFA-8E7D-6B09D4E033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CF655262-C437-402C-A15E-8A21AC4A4A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E876E5-14C9-44A4-BE71-66134EDA9E32}" type="slidenum">
              <a:rPr lang="en-CA" smtClean="0"/>
              <a:t>‹#›</a:t>
            </a:fld>
            <a:endParaRPr lang="en-CA"/>
          </a:p>
        </p:txBody>
      </p:sp>
    </p:spTree>
    <p:extLst>
      <p:ext uri="{BB962C8B-B14F-4D97-AF65-F5344CB8AC3E}">
        <p14:creationId xmlns:p14="http://schemas.microsoft.com/office/powerpoint/2010/main" val="219178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9FFD0-4B88-49E0-8853-1159C9F332DF}"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ADF06-C49A-473C-8272-31C26210BF30}" type="slidenum">
              <a:rPr lang="en-US" smtClean="0"/>
              <a:t>‹#›</a:t>
            </a:fld>
            <a:endParaRPr lang="en-US"/>
          </a:p>
        </p:txBody>
      </p:sp>
    </p:spTree>
    <p:extLst>
      <p:ext uri="{BB962C8B-B14F-4D97-AF65-F5344CB8AC3E}">
        <p14:creationId xmlns:p14="http://schemas.microsoft.com/office/powerpoint/2010/main" val="135535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br.org/search?term=ron%20friedma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1</a:t>
            </a:fld>
            <a:endParaRPr lang="en-US"/>
          </a:p>
        </p:txBody>
      </p:sp>
    </p:spTree>
    <p:extLst>
      <p:ext uri="{BB962C8B-B14F-4D97-AF65-F5344CB8AC3E}">
        <p14:creationId xmlns:p14="http://schemas.microsoft.com/office/powerpoint/2010/main" val="258843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person:</a:t>
            </a:r>
          </a:p>
          <a:p>
            <a:r>
              <a:rPr lang="en-CA" dirty="0"/>
              <a:t>Use flip chart and sticky notes</a:t>
            </a:r>
          </a:p>
          <a:p>
            <a:endParaRPr lang="en-CA" dirty="0"/>
          </a:p>
          <a:p>
            <a:r>
              <a:rPr lang="en-CA" dirty="0"/>
              <a:t>Virtual:</a:t>
            </a:r>
          </a:p>
          <a:p>
            <a:r>
              <a:rPr lang="en-CA" dirty="0"/>
              <a:t>Put question in chat</a:t>
            </a:r>
          </a:p>
          <a:p>
            <a:r>
              <a:rPr lang="en-CA" dirty="0"/>
              <a:t>Have participants use chat or text tool</a:t>
            </a:r>
          </a:p>
        </p:txBody>
      </p:sp>
      <p:sp>
        <p:nvSpPr>
          <p:cNvPr id="4" name="Slide Number Placeholder 3"/>
          <p:cNvSpPr>
            <a:spLocks noGrp="1"/>
          </p:cNvSpPr>
          <p:nvPr>
            <p:ph type="sldNum" sz="quarter" idx="5"/>
          </p:nvPr>
        </p:nvSpPr>
        <p:spPr/>
        <p:txBody>
          <a:bodyPr/>
          <a:lstStyle/>
          <a:p>
            <a:fld id="{631ADF06-C49A-473C-8272-31C26210BF30}" type="slidenum">
              <a:rPr lang="en-US" smtClean="0"/>
              <a:t>10</a:t>
            </a:fld>
            <a:endParaRPr lang="en-US"/>
          </a:p>
        </p:txBody>
      </p:sp>
    </p:spTree>
    <p:extLst>
      <p:ext uri="{BB962C8B-B14F-4D97-AF65-F5344CB8AC3E}">
        <p14:creationId xmlns:p14="http://schemas.microsoft.com/office/powerpoint/2010/main" val="1711669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person:</a:t>
            </a:r>
          </a:p>
          <a:p>
            <a:r>
              <a:rPr lang="en-CA" dirty="0"/>
              <a:t>Use flip chart and sticky notes</a:t>
            </a:r>
          </a:p>
          <a:p>
            <a:endParaRPr lang="en-CA" dirty="0"/>
          </a:p>
          <a:p>
            <a:r>
              <a:rPr lang="en-CA" dirty="0"/>
              <a:t>Virtual:</a:t>
            </a:r>
          </a:p>
          <a:p>
            <a:r>
              <a:rPr lang="en-CA" dirty="0"/>
              <a:t>Put question in chat</a:t>
            </a:r>
          </a:p>
          <a:p>
            <a:r>
              <a:rPr lang="en-CA" dirty="0"/>
              <a:t>Have participants use chat or text tool</a:t>
            </a:r>
          </a:p>
        </p:txBody>
      </p:sp>
      <p:sp>
        <p:nvSpPr>
          <p:cNvPr id="4" name="Slide Number Placeholder 3"/>
          <p:cNvSpPr>
            <a:spLocks noGrp="1"/>
          </p:cNvSpPr>
          <p:nvPr>
            <p:ph type="sldNum" sz="quarter" idx="5"/>
          </p:nvPr>
        </p:nvSpPr>
        <p:spPr/>
        <p:txBody>
          <a:bodyPr/>
          <a:lstStyle/>
          <a:p>
            <a:fld id="{631ADF06-C49A-473C-8272-31C26210BF30}" type="slidenum">
              <a:rPr lang="en-US" smtClean="0"/>
              <a:t>11</a:t>
            </a:fld>
            <a:endParaRPr lang="en-US"/>
          </a:p>
        </p:txBody>
      </p:sp>
    </p:spTree>
    <p:extLst>
      <p:ext uri="{BB962C8B-B14F-4D97-AF65-F5344CB8AC3E}">
        <p14:creationId xmlns:p14="http://schemas.microsoft.com/office/powerpoint/2010/main" val="3792980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person:</a:t>
            </a:r>
          </a:p>
          <a:p>
            <a:r>
              <a:rPr lang="en-CA" dirty="0"/>
              <a:t>Use flip chart and sticky notes</a:t>
            </a:r>
          </a:p>
          <a:p>
            <a:endParaRPr lang="en-CA" dirty="0"/>
          </a:p>
          <a:p>
            <a:r>
              <a:rPr lang="en-CA" dirty="0"/>
              <a:t>Virtual:</a:t>
            </a:r>
          </a:p>
          <a:p>
            <a:r>
              <a:rPr lang="en-CA" dirty="0"/>
              <a:t>Put question in chat</a:t>
            </a:r>
          </a:p>
          <a:p>
            <a:r>
              <a:rPr lang="en-CA" dirty="0"/>
              <a:t>Have participants use chat or text tool</a:t>
            </a:r>
          </a:p>
        </p:txBody>
      </p:sp>
      <p:sp>
        <p:nvSpPr>
          <p:cNvPr id="4" name="Slide Number Placeholder 3"/>
          <p:cNvSpPr>
            <a:spLocks noGrp="1"/>
          </p:cNvSpPr>
          <p:nvPr>
            <p:ph type="sldNum" sz="quarter" idx="5"/>
          </p:nvPr>
        </p:nvSpPr>
        <p:spPr/>
        <p:txBody>
          <a:bodyPr/>
          <a:lstStyle/>
          <a:p>
            <a:fld id="{631ADF06-C49A-473C-8272-31C26210BF30}" type="slidenum">
              <a:rPr lang="en-US" smtClean="0"/>
              <a:t>12</a:t>
            </a:fld>
            <a:endParaRPr lang="en-US"/>
          </a:p>
        </p:txBody>
      </p:sp>
    </p:spTree>
    <p:extLst>
      <p:ext uri="{BB962C8B-B14F-4D97-AF65-F5344CB8AC3E}">
        <p14:creationId xmlns:p14="http://schemas.microsoft.com/office/powerpoint/2010/main" val="3019098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person:</a:t>
            </a:r>
          </a:p>
          <a:p>
            <a:r>
              <a:rPr lang="en-CA" dirty="0"/>
              <a:t>Use flip chart and sticky notes</a:t>
            </a:r>
          </a:p>
          <a:p>
            <a:endParaRPr lang="en-CA" dirty="0"/>
          </a:p>
          <a:p>
            <a:r>
              <a:rPr lang="en-CA" dirty="0"/>
              <a:t>Virtual:</a:t>
            </a:r>
          </a:p>
          <a:p>
            <a:r>
              <a:rPr lang="en-CA" dirty="0"/>
              <a:t>Put question in chat</a:t>
            </a:r>
          </a:p>
          <a:p>
            <a:r>
              <a:rPr lang="en-CA" dirty="0"/>
              <a:t>Have participants use chat or text tool</a:t>
            </a:r>
          </a:p>
        </p:txBody>
      </p:sp>
      <p:sp>
        <p:nvSpPr>
          <p:cNvPr id="4" name="Slide Number Placeholder 3"/>
          <p:cNvSpPr>
            <a:spLocks noGrp="1"/>
          </p:cNvSpPr>
          <p:nvPr>
            <p:ph type="sldNum" sz="quarter" idx="5"/>
          </p:nvPr>
        </p:nvSpPr>
        <p:spPr/>
        <p:txBody>
          <a:bodyPr/>
          <a:lstStyle/>
          <a:p>
            <a:fld id="{631ADF06-C49A-473C-8272-31C26210BF30}" type="slidenum">
              <a:rPr lang="en-US" smtClean="0"/>
              <a:t>13</a:t>
            </a:fld>
            <a:endParaRPr lang="en-US"/>
          </a:p>
        </p:txBody>
      </p:sp>
    </p:spTree>
    <p:extLst>
      <p:ext uri="{BB962C8B-B14F-4D97-AF65-F5344CB8AC3E}">
        <p14:creationId xmlns:p14="http://schemas.microsoft.com/office/powerpoint/2010/main" val="123771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14</a:t>
            </a:fld>
            <a:endParaRPr lang="en-US"/>
          </a:p>
        </p:txBody>
      </p:sp>
    </p:spTree>
    <p:extLst>
      <p:ext uri="{BB962C8B-B14F-4D97-AF65-F5344CB8AC3E}">
        <p14:creationId xmlns:p14="http://schemas.microsoft.com/office/powerpoint/2010/main" val="271684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82828"/>
                </a:solidFill>
                <a:effectLst/>
                <a:latin typeface="GT America"/>
              </a:rPr>
              <a:t>5 Things High-Performing Teams Do Differently</a:t>
            </a:r>
          </a:p>
          <a:p>
            <a:pPr algn="l"/>
            <a:r>
              <a:rPr lang="en-US" b="0" i="0" dirty="0">
                <a:solidFill>
                  <a:srgbClr val="787878"/>
                </a:solidFill>
                <a:effectLst/>
                <a:latin typeface="GT America"/>
              </a:rPr>
              <a:t>Hint: It’s not always about the work. </a:t>
            </a:r>
            <a:r>
              <a:rPr lang="en-US" b="0" i="0" dirty="0">
                <a:solidFill>
                  <a:srgbClr val="282828"/>
                </a:solidFill>
                <a:effectLst/>
                <a:latin typeface="GT America"/>
              </a:rPr>
              <a:t>by </a:t>
            </a:r>
            <a:r>
              <a:rPr lang="en-US" b="0" i="0" dirty="0">
                <a:solidFill>
                  <a:srgbClr val="282828"/>
                </a:solidFill>
                <a:effectLst/>
                <a:latin typeface="inherit"/>
                <a:hlinkClick r:id="rId3"/>
              </a:rPr>
              <a:t>Ron Friedman</a:t>
            </a:r>
            <a:endParaRPr lang="en-US" b="0" i="0" dirty="0">
              <a:solidFill>
                <a:srgbClr val="787878"/>
              </a:solidFill>
              <a:effectLst/>
              <a:latin typeface="inherit"/>
            </a:endParaRPr>
          </a:p>
          <a:p>
            <a:r>
              <a:rPr lang="en-CA" dirty="0"/>
              <a:t>Harvard Business Review Article from October 2021</a:t>
            </a:r>
          </a:p>
          <a:p>
            <a:r>
              <a:rPr lang="en-CA" dirty="0"/>
              <a:t>https://hbr.org/2021/10/5-things-high-performing-teams-do-differently</a:t>
            </a:r>
          </a:p>
          <a:p>
            <a:r>
              <a:rPr lang="en-CA" dirty="0"/>
              <a:t>chrome-extension://</a:t>
            </a:r>
            <a:r>
              <a:rPr lang="en-CA" dirty="0" err="1"/>
              <a:t>efaidnbmnnnibpcajpcglclefindmkaj</a:t>
            </a:r>
            <a:r>
              <a:rPr lang="en-CA" dirty="0"/>
              <a:t>/https://cdn.fedweb.org/fed-115/2/Final%25205%2520things.pdf</a:t>
            </a:r>
          </a:p>
          <a:p>
            <a:endParaRPr lang="en-CA" dirty="0"/>
          </a:p>
          <a:p>
            <a:r>
              <a:rPr lang="en-US" b="0" i="0" dirty="0">
                <a:solidFill>
                  <a:srgbClr val="505050"/>
                </a:solidFill>
                <a:effectLst/>
                <a:latin typeface="GT America"/>
              </a:rPr>
              <a:t>2021 research article suggests that the highest-performing teams have found subtle ways of leveraging social connections during the pandemic to fuel their success. </a:t>
            </a:r>
          </a:p>
          <a:p>
            <a:r>
              <a:rPr lang="en-US" b="0" i="0" dirty="0">
                <a:solidFill>
                  <a:srgbClr val="505050"/>
                </a:solidFill>
                <a:effectLst/>
                <a:latin typeface="GT America"/>
              </a:rPr>
              <a:t>It’s more than simply hiring the right people and arming them with the right tools to do their work. </a:t>
            </a:r>
          </a:p>
          <a:p>
            <a:r>
              <a:rPr lang="en-US" b="0" i="0" dirty="0">
                <a:solidFill>
                  <a:srgbClr val="505050"/>
                </a:solidFill>
                <a:effectLst/>
                <a:latin typeface="GT America"/>
              </a:rPr>
              <a:t>It requires creating opportunities for genuine, authentic relationships to develop. </a:t>
            </a:r>
          </a:p>
          <a:p>
            <a:r>
              <a:rPr lang="en-US" b="0" i="0" dirty="0">
                <a:solidFill>
                  <a:srgbClr val="505050"/>
                </a:solidFill>
                <a:effectLst/>
                <a:latin typeface="GT America"/>
              </a:rPr>
              <a:t>The authors present five key characteristics of high-performing teams, all of which highlight the vital role of close connection among colleagues as a driver of team performance.</a:t>
            </a:r>
          </a:p>
          <a:p>
            <a:endParaRPr lang="en-US" b="0" i="0" dirty="0">
              <a:solidFill>
                <a:srgbClr val="505050"/>
              </a:solidFill>
              <a:effectLst/>
              <a:latin typeface="GT America"/>
            </a:endParaRPr>
          </a:p>
          <a:p>
            <a:r>
              <a:rPr lang="en-US" dirty="0"/>
              <a:t>Article talks about when it comes to building extraordinary workplaces and high-performing teams, researchers have long appreciated that three psychological needs are essential: autonomy, competence, and relatedness. </a:t>
            </a:r>
          </a:p>
          <a:p>
            <a:r>
              <a:rPr lang="en-US" dirty="0"/>
              <a:t>Decades of research demonstrate that when people feel psychologically fulfilled, they tend to be healthier, happier, and more productive. </a:t>
            </a:r>
          </a:p>
          <a:p>
            <a:endParaRPr lang="en-US" dirty="0"/>
          </a:p>
          <a:p>
            <a:r>
              <a:rPr lang="en-US" dirty="0"/>
              <a:t>High-Performing Teams Are Not Afraid to Pick Up the Phone </a:t>
            </a:r>
          </a:p>
          <a:p>
            <a:r>
              <a:rPr lang="en-US" dirty="0"/>
              <a:t>High-Performing Teams Are More Strategic With Their Meetings </a:t>
            </a:r>
          </a:p>
          <a:p>
            <a:r>
              <a:rPr lang="en-US" dirty="0"/>
              <a:t>High-Performing Teams Invest Time Bonding Over Non-Work Topics </a:t>
            </a:r>
          </a:p>
          <a:p>
            <a:r>
              <a:rPr lang="en-US" dirty="0"/>
              <a:t>High-Performing Teams Give and Receive Appreciation More Frequently</a:t>
            </a:r>
          </a:p>
          <a:p>
            <a:r>
              <a:rPr lang="en-US" dirty="0"/>
              <a:t>High-Performing Teams Are More Authentic at Work (vulnerability, </a:t>
            </a:r>
            <a:r>
              <a:rPr lang="en-US" dirty="0" err="1"/>
              <a:t>humour</a:t>
            </a:r>
            <a:r>
              <a:rPr lang="en-US" dirty="0"/>
              <a:t>, emojis, memes)</a:t>
            </a:r>
            <a:endParaRPr lang="en-CA" dirty="0"/>
          </a:p>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2</a:t>
            </a:fld>
            <a:endParaRPr lang="en-US"/>
          </a:p>
        </p:txBody>
      </p:sp>
    </p:spTree>
    <p:extLst>
      <p:ext uri="{BB962C8B-B14F-4D97-AF65-F5344CB8AC3E}">
        <p14:creationId xmlns:p14="http://schemas.microsoft.com/office/powerpoint/2010/main" val="215280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F7871"/>
                </a:solidFill>
                <a:latin typeface="Alright Sans Light" panose="02000503040000020004" pitchFamily="50" charset="0"/>
              </a:rPr>
              <a:t>When team members knows what is expected of them and how they work together to become a high performing competent team, they are much more effective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F7871"/>
                </a:solidFill>
                <a:latin typeface="Alright Sans Light" panose="02000503040000020004" pitchFamily="50" charset="0"/>
              </a:rPr>
              <a:t>Creating a teamwork agreement helps team understand the why we do what we do as a team, the what we do as a team and the how we do it as a team, including how we resolve 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F7871"/>
              </a:solidFill>
              <a:latin typeface="Alright Sans Light" panose="0200050304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F7871"/>
                </a:solidFill>
                <a:latin typeface="Alright Sans Light" panose="02000503040000020004" pitchFamily="50" charset="0"/>
              </a:rPr>
              <a:t>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F7871"/>
                </a:solidFill>
                <a:latin typeface="Alright Sans Light" panose="02000503040000020004" pitchFamily="50" charset="0"/>
              </a:rPr>
              <a:t>-Go through slides, gather information and then take this information and put it into a teamwork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F7871"/>
                </a:solidFill>
                <a:latin typeface="Alright Sans Light" panose="02000503040000020004" pitchFamily="50" charset="0"/>
              </a:rPr>
              <a:t>-Send teamwork agreement out to everyone for validation and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F7871"/>
                </a:solidFill>
                <a:latin typeface="Alright Sans Light" panose="02000503040000020004" pitchFamily="50" charset="0"/>
              </a:rPr>
              <a:t>-Schedule another time, approximately 30 min to review and reflect teamwork agreement, make any changes and discuss implementation and sustainability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F7871"/>
              </a:solidFill>
              <a:latin typeface="Alright Sans Light" panose="0200050304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F7871"/>
              </a:solidFill>
              <a:latin typeface="Alright Sans Light" panose="0200050304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F7871"/>
              </a:solidFill>
              <a:latin typeface="Alright Sans Light" panose="02000503040000020004" pitchFamily="50" charset="0"/>
            </a:endParaRPr>
          </a:p>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3</a:t>
            </a:fld>
            <a:endParaRPr lang="en-US"/>
          </a:p>
        </p:txBody>
      </p:sp>
    </p:spTree>
    <p:extLst>
      <p:ext uri="{BB962C8B-B14F-4D97-AF65-F5344CB8AC3E}">
        <p14:creationId xmlns:p14="http://schemas.microsoft.com/office/powerpoint/2010/main" val="220837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person:</a:t>
            </a:r>
          </a:p>
          <a:p>
            <a:r>
              <a:rPr lang="en-CA" dirty="0"/>
              <a:t>Use flip chart and sticky notes</a:t>
            </a:r>
          </a:p>
          <a:p>
            <a:endParaRPr lang="en-CA" dirty="0"/>
          </a:p>
          <a:p>
            <a:r>
              <a:rPr lang="en-CA" dirty="0"/>
              <a:t>Virtual:</a:t>
            </a:r>
          </a:p>
          <a:p>
            <a:r>
              <a:rPr lang="en-CA" dirty="0"/>
              <a:t>Put question in chat</a:t>
            </a:r>
          </a:p>
          <a:p>
            <a:r>
              <a:rPr lang="en-CA" dirty="0"/>
              <a:t>Have participants use chat or text tool</a:t>
            </a:r>
          </a:p>
        </p:txBody>
      </p:sp>
      <p:sp>
        <p:nvSpPr>
          <p:cNvPr id="4" name="Slide Number Placeholder 3"/>
          <p:cNvSpPr>
            <a:spLocks noGrp="1"/>
          </p:cNvSpPr>
          <p:nvPr>
            <p:ph type="sldNum" sz="quarter" idx="5"/>
          </p:nvPr>
        </p:nvSpPr>
        <p:spPr/>
        <p:txBody>
          <a:bodyPr/>
          <a:lstStyle/>
          <a:p>
            <a:fld id="{631ADF06-C49A-473C-8272-31C26210BF30}" type="slidenum">
              <a:rPr lang="en-US" smtClean="0"/>
              <a:t>4</a:t>
            </a:fld>
            <a:endParaRPr lang="en-US"/>
          </a:p>
        </p:txBody>
      </p:sp>
    </p:spTree>
    <p:extLst>
      <p:ext uri="{BB962C8B-B14F-4D97-AF65-F5344CB8AC3E}">
        <p14:creationId xmlns:p14="http://schemas.microsoft.com/office/powerpoint/2010/main" val="214646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person:</a:t>
            </a:r>
          </a:p>
          <a:p>
            <a:r>
              <a:rPr lang="en-CA" dirty="0"/>
              <a:t>Use flip chart and sticky notes</a:t>
            </a:r>
          </a:p>
          <a:p>
            <a:endParaRPr lang="en-CA" dirty="0"/>
          </a:p>
          <a:p>
            <a:r>
              <a:rPr lang="en-CA" dirty="0"/>
              <a:t>Virtual:</a:t>
            </a:r>
          </a:p>
          <a:p>
            <a:r>
              <a:rPr lang="en-CA" dirty="0"/>
              <a:t>Put question in chat</a:t>
            </a:r>
          </a:p>
          <a:p>
            <a:r>
              <a:rPr lang="en-CA" dirty="0"/>
              <a:t>Have participants use chat or text tool</a:t>
            </a:r>
          </a:p>
          <a:p>
            <a:endParaRPr lang="en-CA" dirty="0"/>
          </a:p>
          <a:p>
            <a:r>
              <a:rPr lang="en-CA" dirty="0"/>
              <a:t>Individual values and ambitions – list your top 3</a:t>
            </a:r>
          </a:p>
          <a:p>
            <a:endParaRPr lang="en-CA" dirty="0"/>
          </a:p>
          <a:p>
            <a:r>
              <a:rPr lang="en-CA" dirty="0"/>
              <a:t>Have team vote for their number one value and ambition and then take the top 3 votes to identify the top values and ambitions as a team</a:t>
            </a:r>
          </a:p>
          <a:p>
            <a:endParaRPr lang="en-CA" dirty="0"/>
          </a:p>
          <a:p>
            <a:r>
              <a:rPr lang="en-CA" dirty="0"/>
              <a:t>Facilitator to circle top votes</a:t>
            </a:r>
          </a:p>
        </p:txBody>
      </p:sp>
      <p:sp>
        <p:nvSpPr>
          <p:cNvPr id="4" name="Slide Number Placeholder 3"/>
          <p:cNvSpPr>
            <a:spLocks noGrp="1"/>
          </p:cNvSpPr>
          <p:nvPr>
            <p:ph type="sldNum" sz="quarter" idx="5"/>
          </p:nvPr>
        </p:nvSpPr>
        <p:spPr/>
        <p:txBody>
          <a:bodyPr/>
          <a:lstStyle/>
          <a:p>
            <a:fld id="{631ADF06-C49A-473C-8272-31C26210BF30}" type="slidenum">
              <a:rPr lang="en-US" smtClean="0"/>
              <a:t>5</a:t>
            </a:fld>
            <a:endParaRPr lang="en-US"/>
          </a:p>
        </p:txBody>
      </p:sp>
    </p:spTree>
    <p:extLst>
      <p:ext uri="{BB962C8B-B14F-4D97-AF65-F5344CB8AC3E}">
        <p14:creationId xmlns:p14="http://schemas.microsoft.com/office/powerpoint/2010/main" val="35850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person:</a:t>
            </a:r>
          </a:p>
          <a:p>
            <a:r>
              <a:rPr lang="en-CA" dirty="0"/>
              <a:t>Use flip chart and sticky notes</a:t>
            </a:r>
          </a:p>
          <a:p>
            <a:endParaRPr lang="en-CA" dirty="0"/>
          </a:p>
          <a:p>
            <a:r>
              <a:rPr lang="en-CA" dirty="0"/>
              <a:t>Virtual:</a:t>
            </a:r>
          </a:p>
          <a:p>
            <a:r>
              <a:rPr lang="en-CA" dirty="0"/>
              <a:t>Put question in chat</a:t>
            </a:r>
          </a:p>
          <a:p>
            <a:r>
              <a:rPr lang="en-CA" dirty="0"/>
              <a:t>Have participants use chat or text tool</a:t>
            </a:r>
          </a:p>
        </p:txBody>
      </p:sp>
      <p:sp>
        <p:nvSpPr>
          <p:cNvPr id="4" name="Slide Number Placeholder 3"/>
          <p:cNvSpPr>
            <a:spLocks noGrp="1"/>
          </p:cNvSpPr>
          <p:nvPr>
            <p:ph type="sldNum" sz="quarter" idx="5"/>
          </p:nvPr>
        </p:nvSpPr>
        <p:spPr/>
        <p:txBody>
          <a:bodyPr/>
          <a:lstStyle/>
          <a:p>
            <a:fld id="{631ADF06-C49A-473C-8272-31C26210BF30}" type="slidenum">
              <a:rPr lang="en-US" smtClean="0"/>
              <a:t>6</a:t>
            </a:fld>
            <a:endParaRPr lang="en-US"/>
          </a:p>
        </p:txBody>
      </p:sp>
    </p:spTree>
    <p:extLst>
      <p:ext uri="{BB962C8B-B14F-4D97-AF65-F5344CB8AC3E}">
        <p14:creationId xmlns:p14="http://schemas.microsoft.com/office/powerpoint/2010/main" val="302006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Thinking about what we just discussed with values and ambitions…how are we engaging everyone on this team to achieve our shared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In person:</a:t>
            </a:r>
          </a:p>
          <a:p>
            <a:r>
              <a:rPr lang="en-CA" dirty="0"/>
              <a:t>Use flip chart and sticky notes</a:t>
            </a:r>
          </a:p>
          <a:p>
            <a:endParaRPr lang="en-CA" dirty="0"/>
          </a:p>
          <a:p>
            <a:r>
              <a:rPr lang="en-CA" dirty="0"/>
              <a:t>Virtual:</a:t>
            </a:r>
          </a:p>
          <a:p>
            <a:r>
              <a:rPr lang="en-CA" dirty="0"/>
              <a:t>Put question in chat</a:t>
            </a:r>
          </a:p>
          <a:p>
            <a:r>
              <a:rPr lang="en-CA" dirty="0"/>
              <a:t>Have participants use chat or text tool</a:t>
            </a:r>
          </a:p>
        </p:txBody>
      </p:sp>
      <p:sp>
        <p:nvSpPr>
          <p:cNvPr id="4" name="Slide Number Placeholder 3"/>
          <p:cNvSpPr>
            <a:spLocks noGrp="1"/>
          </p:cNvSpPr>
          <p:nvPr>
            <p:ph type="sldNum" sz="quarter" idx="5"/>
          </p:nvPr>
        </p:nvSpPr>
        <p:spPr/>
        <p:txBody>
          <a:bodyPr/>
          <a:lstStyle/>
          <a:p>
            <a:fld id="{631ADF06-C49A-473C-8272-31C26210BF30}" type="slidenum">
              <a:rPr lang="en-US" smtClean="0"/>
              <a:t>7</a:t>
            </a:fld>
            <a:endParaRPr lang="en-US"/>
          </a:p>
        </p:txBody>
      </p:sp>
    </p:spTree>
    <p:extLst>
      <p:ext uri="{BB962C8B-B14F-4D97-AF65-F5344CB8AC3E}">
        <p14:creationId xmlns:p14="http://schemas.microsoft.com/office/powerpoint/2010/main" val="97305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person:</a:t>
            </a:r>
          </a:p>
          <a:p>
            <a:r>
              <a:rPr lang="en-CA" dirty="0"/>
              <a:t>Use flip chart and sticky notes</a:t>
            </a:r>
          </a:p>
          <a:p>
            <a:endParaRPr lang="en-CA" dirty="0"/>
          </a:p>
          <a:p>
            <a:r>
              <a:rPr lang="en-CA" dirty="0"/>
              <a:t>Virtual:</a:t>
            </a:r>
          </a:p>
          <a:p>
            <a:r>
              <a:rPr lang="en-CA" dirty="0"/>
              <a:t>Put question in chat</a:t>
            </a:r>
          </a:p>
          <a:p>
            <a:r>
              <a:rPr lang="en-CA" dirty="0"/>
              <a:t>Have participants use chat or text tool</a:t>
            </a:r>
          </a:p>
        </p:txBody>
      </p:sp>
      <p:sp>
        <p:nvSpPr>
          <p:cNvPr id="4" name="Slide Number Placeholder 3"/>
          <p:cNvSpPr>
            <a:spLocks noGrp="1"/>
          </p:cNvSpPr>
          <p:nvPr>
            <p:ph type="sldNum" sz="quarter" idx="5"/>
          </p:nvPr>
        </p:nvSpPr>
        <p:spPr/>
        <p:txBody>
          <a:bodyPr/>
          <a:lstStyle/>
          <a:p>
            <a:fld id="{631ADF06-C49A-473C-8272-31C26210BF30}" type="slidenum">
              <a:rPr lang="en-US" smtClean="0"/>
              <a:t>8</a:t>
            </a:fld>
            <a:endParaRPr lang="en-US"/>
          </a:p>
        </p:txBody>
      </p:sp>
    </p:spTree>
    <p:extLst>
      <p:ext uri="{BB962C8B-B14F-4D97-AF65-F5344CB8AC3E}">
        <p14:creationId xmlns:p14="http://schemas.microsoft.com/office/powerpoint/2010/main" val="337518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person:</a:t>
            </a:r>
          </a:p>
          <a:p>
            <a:r>
              <a:rPr lang="en-CA" dirty="0"/>
              <a:t>Use flip chart and sticky notes</a:t>
            </a:r>
          </a:p>
          <a:p>
            <a:endParaRPr lang="en-CA" dirty="0"/>
          </a:p>
          <a:p>
            <a:r>
              <a:rPr lang="en-CA" dirty="0"/>
              <a:t>Virtual:</a:t>
            </a:r>
          </a:p>
          <a:p>
            <a:r>
              <a:rPr lang="en-CA" dirty="0"/>
              <a:t>Put question in chat</a:t>
            </a:r>
          </a:p>
          <a:p>
            <a:r>
              <a:rPr lang="en-CA" dirty="0"/>
              <a:t>Have participants use chat or text tool</a:t>
            </a:r>
          </a:p>
        </p:txBody>
      </p:sp>
      <p:sp>
        <p:nvSpPr>
          <p:cNvPr id="4" name="Slide Number Placeholder 3"/>
          <p:cNvSpPr>
            <a:spLocks noGrp="1"/>
          </p:cNvSpPr>
          <p:nvPr>
            <p:ph type="sldNum" sz="quarter" idx="5"/>
          </p:nvPr>
        </p:nvSpPr>
        <p:spPr/>
        <p:txBody>
          <a:bodyPr/>
          <a:lstStyle/>
          <a:p>
            <a:fld id="{631ADF06-C49A-473C-8272-31C26210BF30}" type="slidenum">
              <a:rPr lang="en-US" smtClean="0"/>
              <a:t>9</a:t>
            </a:fld>
            <a:endParaRPr lang="en-US"/>
          </a:p>
        </p:txBody>
      </p:sp>
    </p:spTree>
    <p:extLst>
      <p:ext uri="{BB962C8B-B14F-4D97-AF65-F5344CB8AC3E}">
        <p14:creationId xmlns:p14="http://schemas.microsoft.com/office/powerpoint/2010/main" val="386552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urp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7AD70B4-EBEE-C993-7E4F-58A1DB7069A3}"/>
              </a:ext>
            </a:extLst>
          </p:cNvPr>
          <p:cNvSpPr/>
          <p:nvPr userDrawn="1"/>
        </p:nvSpPr>
        <p:spPr>
          <a:xfrm>
            <a:off x="0" y="0"/>
            <a:ext cx="12192000" cy="685800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1" name="Picture 20" descr="A white text on a black background&#10;&#10;Description automatically generated with low confidence">
            <a:extLst>
              <a:ext uri="{FF2B5EF4-FFF2-40B4-BE49-F238E27FC236}">
                <a16:creationId xmlns:a16="http://schemas.microsoft.com/office/drawing/2014/main" id="{64A3F6E4-49F9-8D56-67EE-1E0AFC5B6D04}"/>
              </a:ext>
            </a:extLst>
          </p:cNvPr>
          <p:cNvPicPr>
            <a:picLocks noChangeAspect="1"/>
          </p:cNvPicPr>
          <p:nvPr/>
        </p:nvPicPr>
        <p:blipFill>
          <a:blip r:embed="rId2"/>
          <a:stretch>
            <a:fillRect/>
          </a:stretch>
        </p:blipFill>
        <p:spPr>
          <a:xfrm>
            <a:off x="658800" y="622800"/>
            <a:ext cx="2268000" cy="1184400"/>
          </a:xfrm>
          <a:prstGeom prst="rect">
            <a:avLst/>
          </a:prstGeom>
        </p:spPr>
      </p:pic>
      <p:sp>
        <p:nvSpPr>
          <p:cNvPr id="10" name="Text Placeholder 9">
            <a:extLst>
              <a:ext uri="{FF2B5EF4-FFF2-40B4-BE49-F238E27FC236}">
                <a16:creationId xmlns:a16="http://schemas.microsoft.com/office/drawing/2014/main" id="{A2FDE1BB-2FC2-9EC6-0A42-B6099C5DCB62}"/>
              </a:ext>
            </a:extLst>
          </p:cNvPr>
          <p:cNvSpPr>
            <a:spLocks noGrp="1"/>
          </p:cNvSpPr>
          <p:nvPr>
            <p:ph type="body" sz="quarter" idx="12" hasCustomPrompt="1"/>
          </p:nvPr>
        </p:nvSpPr>
        <p:spPr>
          <a:xfrm>
            <a:off x="3249612" y="2280891"/>
            <a:ext cx="5693756" cy="1443038"/>
          </a:xfrm>
        </p:spPr>
        <p:txBody>
          <a:bodyPr>
            <a:normAutofit/>
          </a:bodyPr>
          <a:lstStyle>
            <a:lvl1pPr algn="ctr">
              <a:defRPr sz="4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goes here</a:t>
            </a:r>
            <a:br>
              <a:rPr lang="en-US" dirty="0"/>
            </a:br>
            <a:r>
              <a:rPr lang="en-US" dirty="0"/>
              <a:t>in one line or two</a:t>
            </a:r>
          </a:p>
        </p:txBody>
      </p:sp>
      <p:sp>
        <p:nvSpPr>
          <p:cNvPr id="12" name="Text Placeholder 11">
            <a:extLst>
              <a:ext uri="{FF2B5EF4-FFF2-40B4-BE49-F238E27FC236}">
                <a16:creationId xmlns:a16="http://schemas.microsoft.com/office/drawing/2014/main" id="{BABD14B8-695F-D889-154F-372127F0A40E}"/>
              </a:ext>
            </a:extLst>
          </p:cNvPr>
          <p:cNvSpPr>
            <a:spLocks noGrp="1"/>
          </p:cNvSpPr>
          <p:nvPr>
            <p:ph type="body" sz="quarter" idx="13" hasCustomPrompt="1"/>
          </p:nvPr>
        </p:nvSpPr>
        <p:spPr>
          <a:xfrm>
            <a:off x="3249612" y="3948864"/>
            <a:ext cx="5692775" cy="814329"/>
          </a:xfrm>
        </p:spPr>
        <p:txBody>
          <a:bodyPr>
            <a:normAutofit/>
          </a:bodyPr>
          <a:lstStyle>
            <a:lvl1pPr algn="ctr">
              <a:defRPr sz="2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by Name, Title</a:t>
            </a:r>
            <a:br>
              <a:rPr lang="en-US" dirty="0"/>
            </a:br>
            <a:r>
              <a:rPr lang="en-US" dirty="0"/>
              <a:t>Date</a:t>
            </a:r>
          </a:p>
        </p:txBody>
      </p:sp>
    </p:spTree>
    <p:extLst>
      <p:ext uri="{BB962C8B-B14F-4D97-AF65-F5344CB8AC3E}">
        <p14:creationId xmlns:p14="http://schemas.microsoft.com/office/powerpoint/2010/main" val="289520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Orang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chemeClr val="accent2"/>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56B9BFE8-5272-7048-0DE1-3EB523E616D7}"/>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185917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R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chemeClr val="accent5"/>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7E676BA0-103D-7CD8-0B3E-C528BAFDA313}"/>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4150798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Gree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rgbClr val="41613B"/>
          </a:solidFill>
          <a:ln>
            <a:solidFill>
              <a:srgbClr val="41613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rgbClr val="41613B"/>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50C3A156-65C1-88C2-44A9-08036A01D6B4}"/>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2639738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Charco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0A5C7B-45CD-FE44-A659-A0524BAA8FEF}"/>
              </a:ext>
            </a:extLst>
          </p:cNvPr>
          <p:cNvSpPr/>
          <p:nvPr/>
        </p:nvSpPr>
        <p:spPr>
          <a:xfrm>
            <a:off x="0" y="1294647"/>
            <a:ext cx="12192000" cy="5563354"/>
          </a:xfrm>
          <a:prstGeom prst="rect">
            <a:avLst/>
          </a:prstGeom>
          <a:solidFill>
            <a:schemeClr val="tx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D913C53-FDFC-E5F4-4978-038A30C1BFF6}"/>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bg1"/>
                </a:solidFill>
              </a:defRPr>
            </a:lvl1pPr>
            <a:lvl2pPr marL="444500" indent="-444500">
              <a:buSzPct val="100000"/>
              <a:buFont typeface="Poppins" panose="00000500000000000000" pitchFamily="2" charset="0"/>
              <a:buChar char="•"/>
              <a:defRPr>
                <a:solidFill>
                  <a:schemeClr val="bg1"/>
                </a:solidFill>
              </a:defRPr>
            </a:lvl2pPr>
            <a:lvl3pPr marL="973138" indent="-342900">
              <a:buFont typeface="Arial" panose="020B0604020202020204" pitchFamily="34" charset="0"/>
              <a:buChar char="•"/>
              <a:defRPr>
                <a:solidFill>
                  <a:schemeClr val="bg1"/>
                </a:solidFill>
              </a:defRPr>
            </a:lvl3pPr>
            <a:lvl4pPr marL="1714500" indent="-342900">
              <a:buFont typeface="Arial" panose="020B0604020202020204" pitchFamily="34" charset="0"/>
              <a:buChar char="•"/>
              <a:defRPr>
                <a:solidFill>
                  <a:schemeClr val="bg1"/>
                </a:solidFill>
              </a:defRPr>
            </a:lvl4pPr>
            <a:lvl5pPr marL="2114550" indent="-285750">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Title 4">
            <a:extLst>
              <a:ext uri="{FF2B5EF4-FFF2-40B4-BE49-F238E27FC236}">
                <a16:creationId xmlns:a16="http://schemas.microsoft.com/office/drawing/2014/main" id="{E25BE79C-1520-541A-4704-D41062C4848B}"/>
              </a:ext>
            </a:extLst>
          </p:cNvPr>
          <p:cNvSpPr txBox="1">
            <a:spLocks/>
          </p:cNvSpPr>
          <p:nvPr userDrawn="1"/>
        </p:nvSpPr>
        <p:spPr>
          <a:xfrm>
            <a:off x="608400" y="273600"/>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cap="none" baseline="0">
                <a:solidFill>
                  <a:srgbClr val="41613B"/>
                </a:solidFill>
                <a:latin typeface="+mn-lt"/>
                <a:ea typeface="+mj-ea"/>
                <a:cs typeface="Poppins Medium" panose="00000600000000000000" pitchFamily="2" charset="0"/>
              </a:defRPr>
            </a:lvl1pPr>
          </a:lstStyle>
          <a:p>
            <a:r>
              <a:rPr lang="en-US" dirty="0">
                <a:solidFill>
                  <a:schemeClr val="accent1"/>
                </a:solidFill>
              </a:rPr>
              <a:t>Title Goes Here</a:t>
            </a:r>
            <a:endParaRPr lang="en-CA" dirty="0">
              <a:solidFill>
                <a:schemeClr val="accent1"/>
              </a:solidFill>
            </a:endParaRPr>
          </a:p>
        </p:txBody>
      </p:sp>
      <p:pic>
        <p:nvPicPr>
          <p:cNvPr id="3" name="Picture 2" descr="A black background with white text&#10;&#10;Description automatically generated with low confidence">
            <a:extLst>
              <a:ext uri="{FF2B5EF4-FFF2-40B4-BE49-F238E27FC236}">
                <a16:creationId xmlns:a16="http://schemas.microsoft.com/office/drawing/2014/main" id="{2E68C44E-EA1A-FAE5-B555-183D555D3B13}"/>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399445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4000" cap="none" dirty="0"/>
            </a:lvl1pPr>
          </a:lstStyle>
          <a:p>
            <a:r>
              <a:rPr lang="en-US" dirty="0"/>
              <a:t>Title Goes Here</a:t>
            </a:r>
          </a:p>
        </p:txBody>
      </p:sp>
      <p:sp>
        <p:nvSpPr>
          <p:cNvPr id="5" name="Content Placeholder 2">
            <a:extLst>
              <a:ext uri="{FF2B5EF4-FFF2-40B4-BE49-F238E27FC236}">
                <a16:creationId xmlns:a16="http://schemas.microsoft.com/office/drawing/2014/main" id="{92BEEA5A-1A11-992E-65CD-8F447834DE2D}"/>
              </a:ext>
            </a:extLst>
          </p:cNvPr>
          <p:cNvSpPr>
            <a:spLocks noGrp="1"/>
          </p:cNvSpPr>
          <p:nvPr>
            <p:ph sz="quarter" idx="10" hasCustomPrompt="1"/>
          </p:nvPr>
        </p:nvSpPr>
        <p:spPr>
          <a:xfrm>
            <a:off x="609600" y="1533524"/>
            <a:ext cx="54102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2">
            <a:extLst>
              <a:ext uri="{FF2B5EF4-FFF2-40B4-BE49-F238E27FC236}">
                <a16:creationId xmlns:a16="http://schemas.microsoft.com/office/drawing/2014/main" id="{F880F5E6-C051-D80E-BDFF-FCB5F471D132}"/>
              </a:ext>
            </a:extLst>
          </p:cNvPr>
          <p:cNvSpPr>
            <a:spLocks noGrp="1"/>
          </p:cNvSpPr>
          <p:nvPr>
            <p:ph sz="quarter" idx="11" hasCustomPrompt="1"/>
          </p:nvPr>
        </p:nvSpPr>
        <p:spPr>
          <a:xfrm>
            <a:off x="6172200" y="1541568"/>
            <a:ext cx="54102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6" descr="A picture containing graphics, font, screenshot, graphic design&#10;&#10;Description automatically generated">
            <a:extLst>
              <a:ext uri="{FF2B5EF4-FFF2-40B4-BE49-F238E27FC236}">
                <a16:creationId xmlns:a16="http://schemas.microsoft.com/office/drawing/2014/main" id="{0345FDAE-F536-12F3-BAF3-A67D49E8FD37}"/>
              </a:ext>
            </a:extLst>
          </p:cNvPr>
          <p:cNvPicPr>
            <a:picLocks noChangeAspect="1"/>
          </p:cNvPicPr>
          <p:nvPr userDrawn="1"/>
        </p:nvPicPr>
        <p:blipFill>
          <a:blip r:embed="rId2"/>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1313296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Text &amp;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192C74-B853-BAC5-CF0E-D36FBCB090B5}"/>
              </a:ext>
            </a:extLst>
          </p:cNvPr>
          <p:cNvSpPr>
            <a:spLocks noGrp="1"/>
          </p:cNvSpPr>
          <p:nvPr>
            <p:ph type="pic" sz="quarter" idx="13"/>
          </p:nvPr>
        </p:nvSpPr>
        <p:spPr>
          <a:xfrm>
            <a:off x="6172200" y="1533524"/>
            <a:ext cx="5410200" cy="4276724"/>
          </a:xfrm>
        </p:spPr>
        <p:txBody>
          <a:bodyPr/>
          <a:lstStyle>
            <a:lvl1pPr marL="0" indent="0">
              <a:buNone/>
              <a:defRPr/>
            </a:lvl1pPr>
          </a:lstStyle>
          <a:p>
            <a:r>
              <a:rPr lang="en-US" dirty="0"/>
              <a:t>Click icon to add picture</a:t>
            </a:r>
            <a:endParaRPr lang="en-CA" dirty="0"/>
          </a:p>
        </p:txBody>
      </p:sp>
      <p:sp>
        <p:nvSpPr>
          <p:cNvPr id="4" name="Content Placeholder 2">
            <a:extLst>
              <a:ext uri="{FF2B5EF4-FFF2-40B4-BE49-F238E27FC236}">
                <a16:creationId xmlns:a16="http://schemas.microsoft.com/office/drawing/2014/main" id="{EAE79C86-C9B1-5A22-562D-7A3EBC00719C}"/>
              </a:ext>
            </a:extLst>
          </p:cNvPr>
          <p:cNvSpPr>
            <a:spLocks noGrp="1"/>
          </p:cNvSpPr>
          <p:nvPr>
            <p:ph sz="quarter" idx="10" hasCustomPrompt="1"/>
          </p:nvPr>
        </p:nvSpPr>
        <p:spPr>
          <a:xfrm>
            <a:off x="609600" y="1533524"/>
            <a:ext cx="54102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4000" cap="none" dirty="0"/>
            </a:lvl1pPr>
          </a:lstStyle>
          <a:p>
            <a:r>
              <a:rPr lang="en-US" dirty="0"/>
              <a:t>Title Goes Here</a:t>
            </a:r>
          </a:p>
        </p:txBody>
      </p:sp>
      <p:pic>
        <p:nvPicPr>
          <p:cNvPr id="7" name="Picture 6" descr="A picture containing graphics, font, screenshot, graphic design&#10;&#10;Description automatically generated">
            <a:extLst>
              <a:ext uri="{FF2B5EF4-FFF2-40B4-BE49-F238E27FC236}">
                <a16:creationId xmlns:a16="http://schemas.microsoft.com/office/drawing/2014/main" id="{E7568B65-0DBC-3E09-5605-9BF5D12FBE10}"/>
              </a:ext>
            </a:extLst>
          </p:cNvPr>
          <p:cNvPicPr>
            <a:picLocks noChangeAspect="1"/>
          </p:cNvPicPr>
          <p:nvPr userDrawn="1"/>
        </p:nvPicPr>
        <p:blipFill>
          <a:blip r:embed="rId2"/>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3239489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967773-F573-7A55-7839-D60EDFBEB235}"/>
              </a:ext>
            </a:extLst>
          </p:cNvPr>
          <p:cNvSpPr>
            <a:spLocks noGrp="1"/>
          </p:cNvSpPr>
          <p:nvPr>
            <p:ph type="pic" sz="quarter" idx="10"/>
          </p:nvPr>
        </p:nvSpPr>
        <p:spPr>
          <a:xfrm>
            <a:off x="0" y="0"/>
            <a:ext cx="12192000" cy="6858000"/>
          </a:xfrm>
        </p:spPr>
        <p:txBody>
          <a:bodyPr/>
          <a:lstStyle>
            <a:lvl1pPr marL="0" indent="0">
              <a:buNone/>
              <a:defRPr/>
            </a:lvl1pPr>
          </a:lstStyle>
          <a:p>
            <a:r>
              <a:rPr lang="en-US" dirty="0"/>
              <a:t>Click icon to add picture</a:t>
            </a:r>
            <a:endParaRPr lang="en-CA" dirty="0"/>
          </a:p>
        </p:txBody>
      </p:sp>
      <p:sp>
        <p:nvSpPr>
          <p:cNvPr id="4" name="Title 1">
            <a:extLst>
              <a:ext uri="{FF2B5EF4-FFF2-40B4-BE49-F238E27FC236}">
                <a16:creationId xmlns:a16="http://schemas.microsoft.com/office/drawing/2014/main" id="{33154506-712F-CB49-5377-850426A0E6ED}"/>
              </a:ext>
            </a:extLst>
          </p:cNvPr>
          <p:cNvSpPr>
            <a:spLocks noGrp="1"/>
          </p:cNvSpPr>
          <p:nvPr>
            <p:ph type="title" hasCustomPrompt="1"/>
          </p:nvPr>
        </p:nvSpPr>
        <p:spPr>
          <a:xfrm>
            <a:off x="6932815" y="2857500"/>
            <a:ext cx="4627418" cy="1143000"/>
          </a:xfrm>
        </p:spPr>
        <p:txBody>
          <a:bodyPr>
            <a:noAutofit/>
          </a:bodyPr>
          <a:lstStyle>
            <a:lvl1pPr>
              <a:defRPr lang="en-US" sz="3200" cap="none" dirty="0">
                <a:solidFill>
                  <a:schemeClr val="tx2"/>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a:t>This would be text overlay on a full slide photo. Make sure to switch the colour to white text if the image is dark, and clear space is available so the text is readable. Bold or unbold as necessary.</a:t>
            </a:r>
            <a:endParaRPr lang="en-US" dirty="0"/>
          </a:p>
        </p:txBody>
      </p:sp>
    </p:spTree>
    <p:extLst>
      <p:ext uri="{BB962C8B-B14F-4D97-AF65-F5344CB8AC3E}">
        <p14:creationId xmlns:p14="http://schemas.microsoft.com/office/powerpoint/2010/main" val="270109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 or Activity">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691465"/>
            <a:ext cx="6815667" cy="52181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609600" y="695325"/>
            <a:ext cx="4011084" cy="5218141"/>
          </a:xfrm>
          <a:prstGeom prst="rect">
            <a:avLst/>
          </a:prstGeom>
          <a:solidFill>
            <a:schemeClr val="accent1"/>
          </a:solidFill>
        </p:spPr>
        <p:txBody>
          <a:bodyPr anchor="ctr">
            <a:normAutofit/>
          </a:bodyPr>
          <a:lstStyle>
            <a:lvl1pPr marL="0" indent="0" algn="ctr">
              <a:buNone/>
              <a:defRPr sz="4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pic>
        <p:nvPicPr>
          <p:cNvPr id="5" name="Picture 4" descr="A black background with white text&#10;&#10;Description automatically generated with low confidence">
            <a:extLst>
              <a:ext uri="{FF2B5EF4-FFF2-40B4-BE49-F238E27FC236}">
                <a16:creationId xmlns:a16="http://schemas.microsoft.com/office/drawing/2014/main" id="{3B5B9FDE-E991-973F-4A12-9FAAA0F73547}"/>
              </a:ext>
            </a:extLst>
          </p:cNvPr>
          <p:cNvPicPr>
            <a:picLocks noChangeAspect="1"/>
          </p:cNvPicPr>
          <p:nvPr userDrawn="1"/>
        </p:nvPicPr>
        <p:blipFill>
          <a:blip r:embed="rId2"/>
          <a:stretch>
            <a:fillRect/>
          </a:stretch>
        </p:blipFill>
        <p:spPr>
          <a:xfrm>
            <a:off x="340822" y="6084917"/>
            <a:ext cx="2743202" cy="750540"/>
          </a:xfrm>
          <a:prstGeom prst="rect">
            <a:avLst/>
          </a:prstGeom>
        </p:spPr>
      </p:pic>
      <p:pic>
        <p:nvPicPr>
          <p:cNvPr id="9" name="Picture 8" descr="A picture containing graphics, font, screenshot, graphic design&#10;&#10;Description automatically generated">
            <a:extLst>
              <a:ext uri="{FF2B5EF4-FFF2-40B4-BE49-F238E27FC236}">
                <a16:creationId xmlns:a16="http://schemas.microsoft.com/office/drawing/2014/main" id="{2C2D462E-4CAF-683B-7B7C-E717F8F864B9}"/>
              </a:ext>
            </a:extLst>
          </p:cNvPr>
          <p:cNvPicPr>
            <a:picLocks noChangeAspect="1"/>
          </p:cNvPicPr>
          <p:nvPr userDrawn="1"/>
        </p:nvPicPr>
        <p:blipFill>
          <a:blip r:embed="rId3"/>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2948997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Break 1 -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1EF025-8022-84EA-C9C3-5EDF22CDFF7B}"/>
              </a:ext>
            </a:extLst>
          </p:cNvPr>
          <p:cNvSpPr/>
          <p:nvPr userDrawn="1"/>
        </p:nvSpPr>
        <p:spPr>
          <a:xfrm>
            <a:off x="0" y="-1"/>
            <a:ext cx="12192000" cy="6012000"/>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32386"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9" name="Picture 8">
            <a:extLst>
              <a:ext uri="{FF2B5EF4-FFF2-40B4-BE49-F238E27FC236}">
                <a16:creationId xmlns:a16="http://schemas.microsoft.com/office/drawing/2014/main" id="{DEF62149-BB63-75C5-22C7-690BE7F99C43}"/>
              </a:ext>
            </a:extLst>
          </p:cNvPr>
          <p:cNvPicPr>
            <a:picLocks noChangeAspect="1"/>
          </p:cNvPicPr>
          <p:nvPr/>
        </p:nvPicPr>
        <p:blipFill>
          <a:blip r:embed="rId2">
            <a:alphaModFix amt="5000"/>
          </a:blip>
          <a:srcRect/>
          <a:stretch/>
        </p:blipFill>
        <p:spPr>
          <a:xfrm>
            <a:off x="5979927" y="-43090"/>
            <a:ext cx="6349926" cy="6349926"/>
          </a:xfrm>
          <a:prstGeom prst="rect">
            <a:avLst/>
          </a:prstGeom>
        </p:spPr>
      </p:pic>
      <p:pic>
        <p:nvPicPr>
          <p:cNvPr id="3" name="Picture 2" descr="A picture containing graphics, font, screenshot, graphic design&#10;&#10;Description automatically generated">
            <a:extLst>
              <a:ext uri="{FF2B5EF4-FFF2-40B4-BE49-F238E27FC236}">
                <a16:creationId xmlns:a16="http://schemas.microsoft.com/office/drawing/2014/main" id="{303ADD03-53B7-E0AD-CDFF-3C84B5DB19ED}"/>
              </a:ext>
            </a:extLst>
          </p:cNvPr>
          <p:cNvPicPr>
            <a:picLocks noChangeAspect="1"/>
          </p:cNvPicPr>
          <p:nvPr userDrawn="1"/>
        </p:nvPicPr>
        <p:blipFill>
          <a:blip r:embed="rId3"/>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2646954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Break 1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7" name="Picture 6">
            <a:extLst>
              <a:ext uri="{FF2B5EF4-FFF2-40B4-BE49-F238E27FC236}">
                <a16:creationId xmlns:a16="http://schemas.microsoft.com/office/drawing/2014/main" id="{B6E312F7-A003-F6C1-4294-214D172CD497}"/>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5" name="Picture 4" descr="A picture containing graphics, font, screenshot, graphic design&#10;&#10;Description automatically generated">
            <a:extLst>
              <a:ext uri="{FF2B5EF4-FFF2-40B4-BE49-F238E27FC236}">
                <a16:creationId xmlns:a16="http://schemas.microsoft.com/office/drawing/2014/main" id="{B6F0972E-0B1C-CEB5-F8B3-5CBE588AA31F}"/>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6357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White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pic>
        <p:nvPicPr>
          <p:cNvPr id="4" name="Picture 3" descr="A picture containing font, graphics, logo, text&#10;&#10;Description automatically generated">
            <a:extLst>
              <a:ext uri="{FF2B5EF4-FFF2-40B4-BE49-F238E27FC236}">
                <a16:creationId xmlns:a16="http://schemas.microsoft.com/office/drawing/2014/main" id="{C047DB13-2666-37DA-6763-11F792699470}"/>
              </a:ext>
            </a:extLst>
          </p:cNvPr>
          <p:cNvPicPr>
            <a:picLocks noChangeAspect="1"/>
          </p:cNvPicPr>
          <p:nvPr/>
        </p:nvPicPr>
        <p:blipFill>
          <a:blip r:embed="rId8"/>
          <a:stretch>
            <a:fillRect/>
          </a:stretch>
        </p:blipFill>
        <p:spPr>
          <a:xfrm>
            <a:off x="657014" y="621723"/>
            <a:ext cx="2269066" cy="1183620"/>
          </a:xfrm>
          <a:prstGeom prst="rect">
            <a:avLst/>
          </a:prstGeom>
        </p:spPr>
      </p:pic>
      <p:sp>
        <p:nvSpPr>
          <p:cNvPr id="6" name="Text Placeholder 9">
            <a:extLst>
              <a:ext uri="{FF2B5EF4-FFF2-40B4-BE49-F238E27FC236}">
                <a16:creationId xmlns:a16="http://schemas.microsoft.com/office/drawing/2014/main" id="{1C56FACC-5A66-C0A6-7FB0-A06D804DBA39}"/>
              </a:ext>
            </a:extLst>
          </p:cNvPr>
          <p:cNvSpPr>
            <a:spLocks noGrp="1"/>
          </p:cNvSpPr>
          <p:nvPr>
            <p:ph type="body" sz="quarter" idx="12" hasCustomPrompt="1"/>
          </p:nvPr>
        </p:nvSpPr>
        <p:spPr>
          <a:xfrm>
            <a:off x="3249612" y="2280891"/>
            <a:ext cx="5693756" cy="1443038"/>
          </a:xfrm>
        </p:spPr>
        <p:txBody>
          <a:bodyPr>
            <a:normAutofit/>
          </a:bodyPr>
          <a:lstStyle>
            <a:lvl1pPr algn="ctr">
              <a:defRPr sz="4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goes here</a:t>
            </a:r>
            <a:br>
              <a:rPr lang="en-US" dirty="0"/>
            </a:br>
            <a:r>
              <a:rPr lang="en-US" dirty="0"/>
              <a:t>in one line or two</a:t>
            </a:r>
          </a:p>
        </p:txBody>
      </p:sp>
      <p:sp>
        <p:nvSpPr>
          <p:cNvPr id="7" name="Text Placeholder 11">
            <a:extLst>
              <a:ext uri="{FF2B5EF4-FFF2-40B4-BE49-F238E27FC236}">
                <a16:creationId xmlns:a16="http://schemas.microsoft.com/office/drawing/2014/main" id="{BF6611DE-B974-A688-7D36-E66126ABDA36}"/>
              </a:ext>
            </a:extLst>
          </p:cNvPr>
          <p:cNvSpPr>
            <a:spLocks noGrp="1"/>
          </p:cNvSpPr>
          <p:nvPr>
            <p:ph type="body" sz="quarter" idx="13" hasCustomPrompt="1"/>
          </p:nvPr>
        </p:nvSpPr>
        <p:spPr>
          <a:xfrm>
            <a:off x="3249612" y="3948864"/>
            <a:ext cx="5692775" cy="814329"/>
          </a:xfrm>
        </p:spPr>
        <p:txBody>
          <a:bodyPr>
            <a:normAutofit/>
          </a:bodyPr>
          <a:lstStyle>
            <a:lvl1pPr algn="ctr">
              <a:defRPr sz="20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by Name, Title</a:t>
            </a:r>
            <a:br>
              <a:rPr lang="en-US" dirty="0"/>
            </a:br>
            <a:r>
              <a:rPr lang="en-US" dirty="0"/>
              <a:t>Date</a:t>
            </a:r>
          </a:p>
        </p:txBody>
      </p:sp>
    </p:spTree>
    <p:extLst>
      <p:ext uri="{BB962C8B-B14F-4D97-AF65-F5344CB8AC3E}">
        <p14:creationId xmlns:p14="http://schemas.microsoft.com/office/powerpoint/2010/main" val="3598457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Break 1 - Oran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5" name="Picture 4">
            <a:extLst>
              <a:ext uri="{FF2B5EF4-FFF2-40B4-BE49-F238E27FC236}">
                <a16:creationId xmlns:a16="http://schemas.microsoft.com/office/drawing/2014/main" id="{82EACBC7-C845-794E-6799-752FA14C7CA9}"/>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7" name="Picture 6" descr="A picture containing graphics, font, screenshot, graphic design&#10;&#10;Description automatically generated">
            <a:extLst>
              <a:ext uri="{FF2B5EF4-FFF2-40B4-BE49-F238E27FC236}">
                <a16:creationId xmlns:a16="http://schemas.microsoft.com/office/drawing/2014/main" id="{988FE535-0A71-C8D3-8ECB-9C75453592AD}"/>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3031760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Break 1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5" name="Picture 4">
            <a:extLst>
              <a:ext uri="{FF2B5EF4-FFF2-40B4-BE49-F238E27FC236}">
                <a16:creationId xmlns:a16="http://schemas.microsoft.com/office/drawing/2014/main" id="{82EACBC7-C845-794E-6799-752FA14C7CA9}"/>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7" name="Picture 6" descr="A picture containing graphics, font, screenshot, graphic design&#10;&#10;Description automatically generated">
            <a:extLst>
              <a:ext uri="{FF2B5EF4-FFF2-40B4-BE49-F238E27FC236}">
                <a16:creationId xmlns:a16="http://schemas.microsoft.com/office/drawing/2014/main" id="{9598295A-8E6B-7935-F3E2-8282BC9DC912}"/>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1677182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Break 1 -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41613B"/>
              </a:solidFill>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5" name="Picture 4">
            <a:extLst>
              <a:ext uri="{FF2B5EF4-FFF2-40B4-BE49-F238E27FC236}">
                <a16:creationId xmlns:a16="http://schemas.microsoft.com/office/drawing/2014/main" id="{82EACBC7-C845-794E-6799-752FA14C7CA9}"/>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7" name="Picture 6" descr="A picture containing graphics, font, screenshot, graphic design&#10;&#10;Description automatically generated">
            <a:extLst>
              <a:ext uri="{FF2B5EF4-FFF2-40B4-BE49-F238E27FC236}">
                <a16:creationId xmlns:a16="http://schemas.microsoft.com/office/drawing/2014/main" id="{BA74D52C-E411-BDB6-CF43-C339BB9760AB}"/>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3013192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Break 2 - Whit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pic>
        <p:nvPicPr>
          <p:cNvPr id="5" name="Picture 4" descr="A logo of a tree&#10;&#10;Description automatically generated with low confidence">
            <a:extLst>
              <a:ext uri="{FF2B5EF4-FFF2-40B4-BE49-F238E27FC236}">
                <a16:creationId xmlns:a16="http://schemas.microsoft.com/office/drawing/2014/main" id="{25F404EC-8009-E354-7F44-8CEB48036F01}"/>
              </a:ext>
            </a:extLst>
          </p:cNvPr>
          <p:cNvPicPr>
            <a:picLocks noChangeAspect="1"/>
          </p:cNvPicPr>
          <p:nvPr/>
        </p:nvPicPr>
        <p:blipFill>
          <a:blip r:embed="rId8">
            <a:alphaModFix amt="5000"/>
          </a:blip>
          <a:stretch>
            <a:fill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620" cy="1143000"/>
          </a:xfrm>
        </p:spPr>
        <p:txBody>
          <a:bodyPr>
            <a:noAutofit/>
          </a:bodyPr>
          <a:lstStyle>
            <a:lvl1pPr>
              <a:defRPr lang="en-US" sz="4000" b="1" cap="none" dirty="0"/>
            </a:lvl1pPr>
          </a:lstStyle>
          <a:p>
            <a:r>
              <a:rPr lang="en-US" dirty="0"/>
              <a:t>Section Break Slide</a:t>
            </a:r>
          </a:p>
        </p:txBody>
      </p:sp>
    </p:spTree>
    <p:extLst>
      <p:ext uri="{BB962C8B-B14F-4D97-AF65-F5344CB8AC3E}">
        <p14:creationId xmlns:p14="http://schemas.microsoft.com/office/powerpoint/2010/main" val="1166927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Break 2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userDrawn="1"/>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2452519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Break 2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3252099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Break 2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1725808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Break 2 -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3606180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Break 2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6"/>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314415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hite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pic>
        <p:nvPicPr>
          <p:cNvPr id="5" name="Picture 4" descr="A logo of a tree&#10;&#10;Description automatically generated with low confidence">
            <a:extLst>
              <a:ext uri="{FF2B5EF4-FFF2-40B4-BE49-F238E27FC236}">
                <a16:creationId xmlns:a16="http://schemas.microsoft.com/office/drawing/2014/main" id="{25F404EC-8009-E354-7F44-8CEB48036F01}"/>
              </a:ext>
            </a:extLst>
          </p:cNvPr>
          <p:cNvPicPr>
            <a:picLocks noChangeAspect="1"/>
          </p:cNvPicPr>
          <p:nvPr/>
        </p:nvPicPr>
        <p:blipFill>
          <a:blip r:embed="rId8">
            <a:alphaModFix amt="5000"/>
          </a:blip>
          <a:stretch>
            <a:fillRect/>
          </a:stretch>
        </p:blipFill>
        <p:spPr>
          <a:xfrm>
            <a:off x="5501252" y="-144974"/>
            <a:ext cx="7147948" cy="7147948"/>
          </a:xfrm>
          <a:prstGeom prst="rect">
            <a:avLst/>
          </a:prstGeom>
        </p:spPr>
      </p:pic>
      <p:sp>
        <p:nvSpPr>
          <p:cNvPr id="6" name="Text Placeholder 9">
            <a:extLst>
              <a:ext uri="{FF2B5EF4-FFF2-40B4-BE49-F238E27FC236}">
                <a16:creationId xmlns:a16="http://schemas.microsoft.com/office/drawing/2014/main" id="{55CE5D3F-D38C-CEE9-851A-6A10AA07916F}"/>
              </a:ext>
            </a:extLst>
          </p:cNvPr>
          <p:cNvSpPr>
            <a:spLocks noGrp="1"/>
          </p:cNvSpPr>
          <p:nvPr>
            <p:ph type="body" sz="quarter" idx="12" hasCustomPrompt="1"/>
          </p:nvPr>
        </p:nvSpPr>
        <p:spPr>
          <a:xfrm>
            <a:off x="657014" y="2380644"/>
            <a:ext cx="5693756" cy="1443038"/>
          </a:xfrm>
        </p:spPr>
        <p:txBody>
          <a:bodyPr>
            <a:normAutofit/>
          </a:bodyPr>
          <a:lstStyle>
            <a:lvl1pPr algn="l">
              <a:defRPr sz="4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goes here</a:t>
            </a:r>
            <a:br>
              <a:rPr lang="en-US" dirty="0"/>
            </a:br>
            <a:r>
              <a:rPr lang="en-US" dirty="0"/>
              <a:t>in one line or two</a:t>
            </a:r>
          </a:p>
        </p:txBody>
      </p:sp>
      <p:sp>
        <p:nvSpPr>
          <p:cNvPr id="7" name="Text Placeholder 11">
            <a:extLst>
              <a:ext uri="{FF2B5EF4-FFF2-40B4-BE49-F238E27FC236}">
                <a16:creationId xmlns:a16="http://schemas.microsoft.com/office/drawing/2014/main" id="{CF3F78B9-F9D9-11C1-D141-4E2CDC532477}"/>
              </a:ext>
            </a:extLst>
          </p:cNvPr>
          <p:cNvSpPr>
            <a:spLocks noGrp="1"/>
          </p:cNvSpPr>
          <p:nvPr>
            <p:ph type="body" sz="quarter" idx="13" hasCustomPrompt="1"/>
          </p:nvPr>
        </p:nvSpPr>
        <p:spPr>
          <a:xfrm>
            <a:off x="657014" y="4048617"/>
            <a:ext cx="5692775" cy="814329"/>
          </a:xfrm>
        </p:spPr>
        <p:txBody>
          <a:bodyPr>
            <a:normAutofit/>
          </a:bodyPr>
          <a:lstStyle>
            <a:lvl1pPr algn="l">
              <a:defRPr sz="20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by Name, Title</a:t>
            </a:r>
            <a:br>
              <a:rPr lang="en-US" dirty="0"/>
            </a:br>
            <a:r>
              <a:rPr lang="en-US" dirty="0"/>
              <a:t>Date</a:t>
            </a:r>
          </a:p>
        </p:txBody>
      </p:sp>
      <p:pic>
        <p:nvPicPr>
          <p:cNvPr id="3" name="Picture 2" descr="A picture containing font, graphics, logo, text&#10;&#10;Description automatically generated">
            <a:extLst>
              <a:ext uri="{FF2B5EF4-FFF2-40B4-BE49-F238E27FC236}">
                <a16:creationId xmlns:a16="http://schemas.microsoft.com/office/drawing/2014/main" id="{C1A6A096-CE50-B776-9FB3-E3915758046D}"/>
              </a:ext>
            </a:extLst>
          </p:cNvPr>
          <p:cNvPicPr>
            <a:picLocks noChangeAspect="1"/>
          </p:cNvPicPr>
          <p:nvPr userDrawn="1"/>
        </p:nvPicPr>
        <p:blipFill>
          <a:blip r:embed="rId9"/>
          <a:stretch>
            <a:fillRect/>
          </a:stretch>
        </p:blipFill>
        <p:spPr>
          <a:xfrm>
            <a:off x="657014" y="621723"/>
            <a:ext cx="2269066" cy="1183620"/>
          </a:xfrm>
          <a:prstGeom prst="rect">
            <a:avLst/>
          </a:prstGeom>
        </p:spPr>
      </p:pic>
    </p:spTree>
    <p:extLst>
      <p:ext uri="{BB962C8B-B14F-4D97-AF65-F5344CB8AC3E}">
        <p14:creationId xmlns:p14="http://schemas.microsoft.com/office/powerpoint/2010/main" val="81517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rritorial Acknowledgement">
    <p:spTree>
      <p:nvGrpSpPr>
        <p:cNvPr id="1" name=""/>
        <p:cNvGrpSpPr/>
        <p:nvPr/>
      </p:nvGrpSpPr>
      <p:grpSpPr>
        <a:xfrm>
          <a:off x="0" y="0"/>
          <a:ext cx="0" cy="0"/>
          <a:chOff x="0" y="0"/>
          <a:chExt cx="0" cy="0"/>
        </a:xfrm>
      </p:grpSpPr>
      <p:pic>
        <p:nvPicPr>
          <p:cNvPr id="6" name="Picture 5" descr="A picture containing outdoor, landscape, water, sky&#10;&#10;Description automatically generated">
            <a:extLst>
              <a:ext uri="{FF2B5EF4-FFF2-40B4-BE49-F238E27FC236}">
                <a16:creationId xmlns:a16="http://schemas.microsoft.com/office/drawing/2014/main" id="{3806CE07-F105-FFF4-B573-F1EBF7A5EDC5}"/>
              </a:ext>
            </a:extLst>
          </p:cNvPr>
          <p:cNvPicPr>
            <a:picLocks noChangeAspect="1"/>
          </p:cNvPicPr>
          <p:nvPr/>
        </p:nvPicPr>
        <p:blipFill rotWithShape="1">
          <a:blip r:embed="rId2"/>
          <a:srcRect t="13063"/>
          <a:stretch/>
        </p:blipFill>
        <p:spPr>
          <a:xfrm>
            <a:off x="0" y="-127000"/>
            <a:ext cx="12192000" cy="6985000"/>
          </a:xfrm>
          <a:prstGeom prst="rect">
            <a:avLst/>
          </a:prstGeom>
        </p:spPr>
      </p:pic>
      <p:sp>
        <p:nvSpPr>
          <p:cNvPr id="7" name="Rectangle 6">
            <a:extLst>
              <a:ext uri="{FF2B5EF4-FFF2-40B4-BE49-F238E27FC236}">
                <a16:creationId xmlns:a16="http://schemas.microsoft.com/office/drawing/2014/main" id="{0441211F-6142-32D5-C28F-119F041DB5E3}"/>
              </a:ext>
            </a:extLst>
          </p:cNvPr>
          <p:cNvSpPr/>
          <p:nvPr/>
        </p:nvSpPr>
        <p:spPr>
          <a:xfrm>
            <a:off x="1041169" y="-127000"/>
            <a:ext cx="2845032" cy="6553200"/>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 name="TextBox 7">
            <a:extLst>
              <a:ext uri="{FF2B5EF4-FFF2-40B4-BE49-F238E27FC236}">
                <a16:creationId xmlns:a16="http://schemas.microsoft.com/office/drawing/2014/main" id="{83AF1D81-59FB-D10B-C75C-2FD60D627F75}"/>
              </a:ext>
            </a:extLst>
          </p:cNvPr>
          <p:cNvSpPr txBox="1"/>
          <p:nvPr/>
        </p:nvSpPr>
        <p:spPr>
          <a:xfrm>
            <a:off x="1240675" y="138761"/>
            <a:ext cx="2505826" cy="6232475"/>
          </a:xfrm>
          <a:prstGeom prst="rect">
            <a:avLst/>
          </a:prstGeom>
          <a:noFill/>
        </p:spPr>
        <p:txBody>
          <a:bodyPr wrap="square" rtlCol="0">
            <a:spAutoFit/>
          </a:bodyPr>
          <a:lstStyle/>
          <a:p>
            <a:r>
              <a:rPr lang="en-US" sz="1300" dirty="0">
                <a:solidFill>
                  <a:schemeClr val="bg1"/>
                </a:solidFill>
              </a:rPr>
              <a:t>Health Quality BC, which does its work throughout the province, would like to acknowledge that we are living and working with humility and respect on the traditional territories of the First Nations peoples of British Columbia.</a:t>
            </a:r>
          </a:p>
          <a:p>
            <a:endParaRPr lang="en-US" sz="1300" dirty="0">
              <a:solidFill>
                <a:schemeClr val="bg1"/>
              </a:solidFill>
            </a:endParaRPr>
          </a:p>
          <a:p>
            <a:r>
              <a:rPr lang="en-US" sz="1300" dirty="0">
                <a:solidFill>
                  <a:schemeClr val="bg1"/>
                </a:solidFill>
              </a:rPr>
              <a:t>We specifically acknowledge and express our gratitude to the keepers of the lands of the ancestral and unceded territory of the </a:t>
            </a:r>
            <a:r>
              <a:rPr lang="en-CA" sz="1300" b="0" i="0" dirty="0" err="1">
                <a:solidFill>
                  <a:srgbClr val="FFFFFF"/>
                </a:solidFill>
                <a:effectLst/>
              </a:rPr>
              <a:t>xʷmə</a:t>
            </a:r>
            <a:r>
              <a:rPr lang="el-GR" sz="1300" b="0" i="0" dirty="0">
                <a:solidFill>
                  <a:srgbClr val="FFFFFF"/>
                </a:solidFill>
                <a:effectLst/>
              </a:rPr>
              <a:t>θ</a:t>
            </a:r>
            <a:r>
              <a:rPr lang="en-CA" sz="1300" b="0" i="0" dirty="0" err="1">
                <a:solidFill>
                  <a:srgbClr val="FFFFFF"/>
                </a:solidFill>
                <a:effectLst/>
              </a:rPr>
              <a:t>kʷəyəm</a:t>
            </a:r>
            <a:r>
              <a:rPr lang="en-CA" sz="1300" b="0" i="0" dirty="0">
                <a:solidFill>
                  <a:srgbClr val="FFFFFF"/>
                </a:solidFill>
                <a:effectLst/>
              </a:rPr>
              <a:t> (Musqueam), Skwxwú7mesh (Squamish), and </a:t>
            </a:r>
            <a:r>
              <a:rPr lang="en-CA" sz="1300" b="0" i="0" dirty="0" err="1">
                <a:solidFill>
                  <a:srgbClr val="FFFFFF"/>
                </a:solidFill>
                <a:effectLst/>
              </a:rPr>
              <a:t>səlilwətaɁɬ</a:t>
            </a:r>
            <a:r>
              <a:rPr lang="en-CA" sz="1300" b="0" i="0" dirty="0">
                <a:solidFill>
                  <a:srgbClr val="FFFFFF"/>
                </a:solidFill>
                <a:effectLst/>
              </a:rPr>
              <a:t> (Tsleil-Waututh) Nations, where our main office is located.</a:t>
            </a:r>
          </a:p>
          <a:p>
            <a:endParaRPr lang="en-CA" sz="1300" b="0" i="0" dirty="0">
              <a:solidFill>
                <a:srgbClr val="FFFFFF"/>
              </a:solidFill>
              <a:effectLst/>
            </a:endParaRPr>
          </a:p>
          <a:p>
            <a:r>
              <a:rPr lang="en-CA" sz="1300" b="0" i="0" dirty="0">
                <a:solidFill>
                  <a:srgbClr val="FFFFFF"/>
                </a:solidFill>
                <a:effectLst/>
              </a:rPr>
              <a:t>H</a:t>
            </a:r>
            <a:r>
              <a:rPr lang="en-US" sz="1400" b="0" i="0" dirty="0" err="1">
                <a:solidFill>
                  <a:srgbClr val="FFFFFF"/>
                </a:solidFill>
                <a:effectLst/>
              </a:rPr>
              <a:t>ealth</a:t>
            </a:r>
            <a:r>
              <a:rPr lang="en-US" sz="1400" b="0" i="0" dirty="0">
                <a:solidFill>
                  <a:srgbClr val="FFFFFF"/>
                </a:solidFill>
                <a:effectLst/>
              </a:rPr>
              <a:t> Quality BC also recognizes Métis people and Métis Chartered Communities, as well as the Inuit and urban Indigenous peoples living across the province on various traditional territories</a:t>
            </a:r>
            <a:r>
              <a:rPr lang="en-CA" sz="1300" b="0" i="0" dirty="0">
                <a:solidFill>
                  <a:srgbClr val="FFFFFF"/>
                </a:solidFill>
                <a:effectLst/>
              </a:rPr>
              <a:t>.</a:t>
            </a:r>
            <a:endParaRPr lang="en-US" sz="1300" dirty="0">
              <a:solidFill>
                <a:schemeClr val="bg1"/>
              </a:solidFill>
            </a:endParaRPr>
          </a:p>
        </p:txBody>
      </p:sp>
    </p:spTree>
    <p:extLst>
      <p:ext uri="{BB962C8B-B14F-4D97-AF65-F5344CB8AC3E}">
        <p14:creationId xmlns:p14="http://schemas.microsoft.com/office/powerpoint/2010/main" val="346556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B98A31-7216-A760-E7D4-8B73990AA1D7}"/>
              </a:ext>
            </a:extLst>
          </p:cNvPr>
          <p:cNvSpPr/>
          <p:nvPr userDrawn="1"/>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descr="A black background with white text&#10;&#10;Description automatically generated with low confidence">
            <a:extLst>
              <a:ext uri="{FF2B5EF4-FFF2-40B4-BE49-F238E27FC236}">
                <a16:creationId xmlns:a16="http://schemas.microsoft.com/office/drawing/2014/main" id="{D0310B02-AC04-8175-3F8E-929EBFFA8CFD}"/>
              </a:ext>
            </a:extLst>
          </p:cNvPr>
          <p:cNvPicPr>
            <a:picLocks noChangeAspect="1"/>
          </p:cNvPicPr>
          <p:nvPr/>
        </p:nvPicPr>
        <p:blipFill>
          <a:blip r:embed="rId2"/>
          <a:stretch>
            <a:fillRect/>
          </a:stretch>
        </p:blipFill>
        <p:spPr>
          <a:xfrm>
            <a:off x="529200" y="6087600"/>
            <a:ext cx="2407895" cy="658800"/>
          </a:xfrm>
          <a:prstGeom prst="rect">
            <a:avLst/>
          </a:prstGeom>
        </p:spPr>
      </p:pic>
      <p:sp>
        <p:nvSpPr>
          <p:cNvPr id="2" name="TextBox 1">
            <a:extLst>
              <a:ext uri="{FF2B5EF4-FFF2-40B4-BE49-F238E27FC236}">
                <a16:creationId xmlns:a16="http://schemas.microsoft.com/office/drawing/2014/main" id="{C5F6EA99-5F59-CC12-55BD-E0F2273163BD}"/>
              </a:ext>
            </a:extLst>
          </p:cNvPr>
          <p:cNvSpPr txBox="1"/>
          <p:nvPr/>
        </p:nvSpPr>
        <p:spPr>
          <a:xfrm>
            <a:off x="1155700" y="4475684"/>
            <a:ext cx="8623300" cy="584775"/>
          </a:xfrm>
          <a:prstGeom prst="rect">
            <a:avLst/>
          </a:prstGeom>
          <a:noFill/>
        </p:spPr>
        <p:txBody>
          <a:bodyPr wrap="square" rtlCol="0">
            <a:spAutoFit/>
          </a:bodyPr>
          <a:lstStyle/>
          <a:p>
            <a:r>
              <a:rPr lang="en-US" sz="3200" b="1" dirty="0">
                <a:solidFill>
                  <a:schemeClr val="accent1"/>
                </a:solidFill>
              </a:rPr>
              <a:t>Dynamite Team</a:t>
            </a:r>
            <a:endParaRPr lang="en-CA" sz="3200" b="1" dirty="0">
              <a:solidFill>
                <a:schemeClr val="accent1"/>
              </a:solidFill>
            </a:endParaRPr>
          </a:p>
        </p:txBody>
      </p:sp>
      <p:cxnSp>
        <p:nvCxnSpPr>
          <p:cNvPr id="5" name="Straight Connector 4">
            <a:extLst>
              <a:ext uri="{FF2B5EF4-FFF2-40B4-BE49-F238E27FC236}">
                <a16:creationId xmlns:a16="http://schemas.microsoft.com/office/drawing/2014/main" id="{113754E6-4958-8DDC-D363-8DEC47D2EC55}"/>
              </a:ext>
            </a:extLst>
          </p:cNvPr>
          <p:cNvCxnSpPr>
            <a:cxnSpLocks/>
          </p:cNvCxnSpPr>
          <p:nvPr/>
        </p:nvCxnSpPr>
        <p:spPr>
          <a:xfrm>
            <a:off x="1270000" y="4343400"/>
            <a:ext cx="9712729"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7712E354-AFB6-DBFF-5492-D8D80CD9881B}"/>
              </a:ext>
            </a:extLst>
          </p:cNvPr>
          <p:cNvSpPr>
            <a:spLocks noGrp="1"/>
          </p:cNvSpPr>
          <p:nvPr>
            <p:ph type="pic" sz="quarter" idx="10"/>
          </p:nvPr>
        </p:nvSpPr>
        <p:spPr>
          <a:xfrm>
            <a:off x="1270000" y="1884812"/>
            <a:ext cx="1701800" cy="2082800"/>
          </a:xfrm>
        </p:spPr>
        <p:txBody>
          <a:bodyPr/>
          <a:lstStyle/>
          <a:p>
            <a:r>
              <a:rPr lang="en-US"/>
              <a:t>Click icon to add picture</a:t>
            </a:r>
            <a:endParaRPr lang="en-CA"/>
          </a:p>
        </p:txBody>
      </p:sp>
      <p:sp>
        <p:nvSpPr>
          <p:cNvPr id="8" name="Picture Placeholder 6">
            <a:extLst>
              <a:ext uri="{FF2B5EF4-FFF2-40B4-BE49-F238E27FC236}">
                <a16:creationId xmlns:a16="http://schemas.microsoft.com/office/drawing/2014/main" id="{1A9CA010-C8CA-0024-1E58-B3AD02F17506}"/>
              </a:ext>
            </a:extLst>
          </p:cNvPr>
          <p:cNvSpPr>
            <a:spLocks noGrp="1"/>
          </p:cNvSpPr>
          <p:nvPr>
            <p:ph type="pic" sz="quarter" idx="11"/>
          </p:nvPr>
        </p:nvSpPr>
        <p:spPr>
          <a:xfrm>
            <a:off x="3263900" y="1884812"/>
            <a:ext cx="1701800" cy="2082800"/>
          </a:xfrm>
        </p:spPr>
        <p:txBody>
          <a:bodyPr/>
          <a:lstStyle/>
          <a:p>
            <a:r>
              <a:rPr lang="en-US"/>
              <a:t>Click icon to add picture</a:t>
            </a:r>
            <a:endParaRPr lang="en-CA"/>
          </a:p>
        </p:txBody>
      </p:sp>
      <p:sp>
        <p:nvSpPr>
          <p:cNvPr id="9" name="Picture Placeholder 6">
            <a:extLst>
              <a:ext uri="{FF2B5EF4-FFF2-40B4-BE49-F238E27FC236}">
                <a16:creationId xmlns:a16="http://schemas.microsoft.com/office/drawing/2014/main" id="{B6B4D7D6-3F70-F013-13B5-5630E13B9AC6}"/>
              </a:ext>
            </a:extLst>
          </p:cNvPr>
          <p:cNvSpPr>
            <a:spLocks noGrp="1"/>
          </p:cNvSpPr>
          <p:nvPr>
            <p:ph type="pic" sz="quarter" idx="12"/>
          </p:nvPr>
        </p:nvSpPr>
        <p:spPr>
          <a:xfrm>
            <a:off x="5257800" y="1884812"/>
            <a:ext cx="1701800" cy="2082800"/>
          </a:xfrm>
        </p:spPr>
        <p:txBody>
          <a:bodyPr/>
          <a:lstStyle/>
          <a:p>
            <a:r>
              <a:rPr lang="en-US"/>
              <a:t>Click icon to add picture</a:t>
            </a:r>
            <a:endParaRPr lang="en-CA"/>
          </a:p>
        </p:txBody>
      </p:sp>
      <p:sp>
        <p:nvSpPr>
          <p:cNvPr id="10" name="Picture Placeholder 6">
            <a:extLst>
              <a:ext uri="{FF2B5EF4-FFF2-40B4-BE49-F238E27FC236}">
                <a16:creationId xmlns:a16="http://schemas.microsoft.com/office/drawing/2014/main" id="{D4B2F444-4594-9303-61FF-D07795AF2BA9}"/>
              </a:ext>
            </a:extLst>
          </p:cNvPr>
          <p:cNvSpPr>
            <a:spLocks noGrp="1"/>
          </p:cNvSpPr>
          <p:nvPr>
            <p:ph type="pic" sz="quarter" idx="13"/>
          </p:nvPr>
        </p:nvSpPr>
        <p:spPr>
          <a:xfrm>
            <a:off x="7239002" y="1884812"/>
            <a:ext cx="1701800" cy="2082800"/>
          </a:xfrm>
        </p:spPr>
        <p:txBody>
          <a:bodyPr/>
          <a:lstStyle/>
          <a:p>
            <a:r>
              <a:rPr lang="en-US"/>
              <a:t>Click icon to add picture</a:t>
            </a:r>
            <a:endParaRPr lang="en-CA"/>
          </a:p>
        </p:txBody>
      </p:sp>
      <p:sp>
        <p:nvSpPr>
          <p:cNvPr id="11" name="Picture Placeholder 6">
            <a:extLst>
              <a:ext uri="{FF2B5EF4-FFF2-40B4-BE49-F238E27FC236}">
                <a16:creationId xmlns:a16="http://schemas.microsoft.com/office/drawing/2014/main" id="{36C69C6B-2F15-CD3B-EFB8-1829C7BB327D}"/>
              </a:ext>
            </a:extLst>
          </p:cNvPr>
          <p:cNvSpPr>
            <a:spLocks noGrp="1"/>
          </p:cNvSpPr>
          <p:nvPr>
            <p:ph type="pic" sz="quarter" idx="14"/>
          </p:nvPr>
        </p:nvSpPr>
        <p:spPr>
          <a:xfrm>
            <a:off x="9220204" y="1884812"/>
            <a:ext cx="1701800" cy="2082800"/>
          </a:xfrm>
        </p:spPr>
        <p:txBody>
          <a:bodyPr/>
          <a:lstStyle/>
          <a:p>
            <a:r>
              <a:rPr lang="en-US"/>
              <a:t>Click icon to add picture</a:t>
            </a:r>
            <a:endParaRPr lang="en-CA"/>
          </a:p>
        </p:txBody>
      </p:sp>
      <p:sp>
        <p:nvSpPr>
          <p:cNvPr id="12" name="Content Placeholder 11">
            <a:extLst>
              <a:ext uri="{FF2B5EF4-FFF2-40B4-BE49-F238E27FC236}">
                <a16:creationId xmlns:a16="http://schemas.microsoft.com/office/drawing/2014/main" id="{69F7466F-D179-E734-C714-9B415BCD36A4}"/>
              </a:ext>
            </a:extLst>
          </p:cNvPr>
          <p:cNvSpPr>
            <a:spLocks noGrp="1"/>
          </p:cNvSpPr>
          <p:nvPr>
            <p:ph sz="quarter" idx="15"/>
          </p:nvPr>
        </p:nvSpPr>
        <p:spPr>
          <a:xfrm>
            <a:off x="2725738" y="48593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341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89759-5972-B77B-9108-8C8DAAF0E7A2}"/>
              </a:ext>
            </a:extLst>
          </p:cNvPr>
          <p:cNvSpPr/>
          <p:nvPr userDrawn="1"/>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5F6EA99-5F59-CC12-55BD-E0F2273163BD}"/>
              </a:ext>
            </a:extLst>
          </p:cNvPr>
          <p:cNvSpPr txBox="1"/>
          <p:nvPr/>
        </p:nvSpPr>
        <p:spPr>
          <a:xfrm>
            <a:off x="1155700" y="4475684"/>
            <a:ext cx="8623300" cy="584775"/>
          </a:xfrm>
          <a:prstGeom prst="rect">
            <a:avLst/>
          </a:prstGeom>
          <a:noFill/>
        </p:spPr>
        <p:txBody>
          <a:bodyPr wrap="square" rtlCol="0">
            <a:spAutoFit/>
          </a:bodyPr>
          <a:lstStyle/>
          <a:p>
            <a:r>
              <a:rPr lang="en-US" sz="3200" b="1" dirty="0">
                <a:solidFill>
                  <a:schemeClr val="accent1"/>
                </a:solidFill>
              </a:rPr>
              <a:t>Presenters</a:t>
            </a:r>
            <a:endParaRPr lang="en-CA" sz="3200" b="1" dirty="0">
              <a:solidFill>
                <a:schemeClr val="accent1"/>
              </a:solidFill>
            </a:endParaRPr>
          </a:p>
        </p:txBody>
      </p:sp>
      <p:cxnSp>
        <p:nvCxnSpPr>
          <p:cNvPr id="5" name="Straight Connector 4">
            <a:extLst>
              <a:ext uri="{FF2B5EF4-FFF2-40B4-BE49-F238E27FC236}">
                <a16:creationId xmlns:a16="http://schemas.microsoft.com/office/drawing/2014/main" id="{113754E6-4958-8DDC-D363-8DEC47D2EC55}"/>
              </a:ext>
            </a:extLst>
          </p:cNvPr>
          <p:cNvCxnSpPr>
            <a:cxnSpLocks/>
          </p:cNvCxnSpPr>
          <p:nvPr/>
        </p:nvCxnSpPr>
        <p:spPr>
          <a:xfrm>
            <a:off x="1270000" y="4343400"/>
            <a:ext cx="9712729"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7712E354-AFB6-DBFF-5492-D8D80CD9881B}"/>
              </a:ext>
            </a:extLst>
          </p:cNvPr>
          <p:cNvSpPr>
            <a:spLocks noGrp="1"/>
          </p:cNvSpPr>
          <p:nvPr>
            <p:ph type="pic" sz="quarter" idx="10"/>
          </p:nvPr>
        </p:nvSpPr>
        <p:spPr>
          <a:xfrm>
            <a:off x="1270000" y="1884812"/>
            <a:ext cx="1701800" cy="2082800"/>
          </a:xfrm>
        </p:spPr>
        <p:txBody>
          <a:bodyPr/>
          <a:lstStyle/>
          <a:p>
            <a:r>
              <a:rPr lang="en-US"/>
              <a:t>Click icon to add picture</a:t>
            </a:r>
            <a:endParaRPr lang="en-CA"/>
          </a:p>
        </p:txBody>
      </p:sp>
      <p:sp>
        <p:nvSpPr>
          <p:cNvPr id="8" name="Picture Placeholder 6">
            <a:extLst>
              <a:ext uri="{FF2B5EF4-FFF2-40B4-BE49-F238E27FC236}">
                <a16:creationId xmlns:a16="http://schemas.microsoft.com/office/drawing/2014/main" id="{1A9CA010-C8CA-0024-1E58-B3AD02F17506}"/>
              </a:ext>
            </a:extLst>
          </p:cNvPr>
          <p:cNvSpPr>
            <a:spLocks noGrp="1"/>
          </p:cNvSpPr>
          <p:nvPr>
            <p:ph type="pic" sz="quarter" idx="11"/>
          </p:nvPr>
        </p:nvSpPr>
        <p:spPr>
          <a:xfrm>
            <a:off x="3263900" y="1884812"/>
            <a:ext cx="1701800" cy="2082800"/>
          </a:xfrm>
        </p:spPr>
        <p:txBody>
          <a:bodyPr/>
          <a:lstStyle/>
          <a:p>
            <a:r>
              <a:rPr lang="en-US"/>
              <a:t>Click icon to add picture</a:t>
            </a:r>
            <a:endParaRPr lang="en-CA"/>
          </a:p>
        </p:txBody>
      </p:sp>
      <p:sp>
        <p:nvSpPr>
          <p:cNvPr id="9" name="Picture Placeholder 6">
            <a:extLst>
              <a:ext uri="{FF2B5EF4-FFF2-40B4-BE49-F238E27FC236}">
                <a16:creationId xmlns:a16="http://schemas.microsoft.com/office/drawing/2014/main" id="{B6B4D7D6-3F70-F013-13B5-5630E13B9AC6}"/>
              </a:ext>
            </a:extLst>
          </p:cNvPr>
          <p:cNvSpPr>
            <a:spLocks noGrp="1"/>
          </p:cNvSpPr>
          <p:nvPr>
            <p:ph type="pic" sz="quarter" idx="12"/>
          </p:nvPr>
        </p:nvSpPr>
        <p:spPr>
          <a:xfrm>
            <a:off x="5257800" y="1884812"/>
            <a:ext cx="1701800" cy="2082800"/>
          </a:xfrm>
        </p:spPr>
        <p:txBody>
          <a:bodyPr/>
          <a:lstStyle/>
          <a:p>
            <a:r>
              <a:rPr lang="en-US"/>
              <a:t>Click icon to add picture</a:t>
            </a:r>
            <a:endParaRPr lang="en-CA"/>
          </a:p>
        </p:txBody>
      </p:sp>
      <p:sp>
        <p:nvSpPr>
          <p:cNvPr id="10" name="Picture Placeholder 6">
            <a:extLst>
              <a:ext uri="{FF2B5EF4-FFF2-40B4-BE49-F238E27FC236}">
                <a16:creationId xmlns:a16="http://schemas.microsoft.com/office/drawing/2014/main" id="{D4B2F444-4594-9303-61FF-D07795AF2BA9}"/>
              </a:ext>
            </a:extLst>
          </p:cNvPr>
          <p:cNvSpPr>
            <a:spLocks noGrp="1"/>
          </p:cNvSpPr>
          <p:nvPr>
            <p:ph type="pic" sz="quarter" idx="13"/>
          </p:nvPr>
        </p:nvSpPr>
        <p:spPr>
          <a:xfrm>
            <a:off x="7239002" y="1884812"/>
            <a:ext cx="1701800" cy="2082800"/>
          </a:xfrm>
        </p:spPr>
        <p:txBody>
          <a:bodyPr/>
          <a:lstStyle/>
          <a:p>
            <a:r>
              <a:rPr lang="en-US"/>
              <a:t>Click icon to add picture</a:t>
            </a:r>
            <a:endParaRPr lang="en-CA"/>
          </a:p>
        </p:txBody>
      </p:sp>
      <p:sp>
        <p:nvSpPr>
          <p:cNvPr id="11" name="Picture Placeholder 6">
            <a:extLst>
              <a:ext uri="{FF2B5EF4-FFF2-40B4-BE49-F238E27FC236}">
                <a16:creationId xmlns:a16="http://schemas.microsoft.com/office/drawing/2014/main" id="{36C69C6B-2F15-CD3B-EFB8-1829C7BB327D}"/>
              </a:ext>
            </a:extLst>
          </p:cNvPr>
          <p:cNvSpPr>
            <a:spLocks noGrp="1"/>
          </p:cNvSpPr>
          <p:nvPr>
            <p:ph type="pic" sz="quarter" idx="14"/>
          </p:nvPr>
        </p:nvSpPr>
        <p:spPr>
          <a:xfrm>
            <a:off x="9220204" y="1884812"/>
            <a:ext cx="1701800" cy="2082800"/>
          </a:xfrm>
        </p:spPr>
        <p:txBody>
          <a:bodyPr/>
          <a:lstStyle/>
          <a:p>
            <a:r>
              <a:rPr lang="en-US"/>
              <a:t>Click icon to add picture</a:t>
            </a:r>
            <a:endParaRPr lang="en-CA"/>
          </a:p>
        </p:txBody>
      </p:sp>
      <p:pic>
        <p:nvPicPr>
          <p:cNvPr id="12" name="Picture 11" descr="A black background with white text&#10;&#10;Description automatically generated with low confidence">
            <a:extLst>
              <a:ext uri="{FF2B5EF4-FFF2-40B4-BE49-F238E27FC236}">
                <a16:creationId xmlns:a16="http://schemas.microsoft.com/office/drawing/2014/main" id="{D1B3F623-D14D-9388-C763-8057EFC64599}"/>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380405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4000" cap="none" dirty="0"/>
            </a:lvl1pPr>
          </a:lstStyle>
          <a:p>
            <a:r>
              <a:rPr lang="en-US" dirty="0"/>
              <a:t>Title Goes Here</a:t>
            </a:r>
          </a:p>
        </p:txBody>
      </p:sp>
      <p:sp>
        <p:nvSpPr>
          <p:cNvPr id="5" name="Content Placeholder 2">
            <a:extLst>
              <a:ext uri="{FF2B5EF4-FFF2-40B4-BE49-F238E27FC236}">
                <a16:creationId xmlns:a16="http://schemas.microsoft.com/office/drawing/2014/main" id="{E2D5F410-5CC9-2E28-D09E-05B0A5E7BCEB}"/>
              </a:ext>
            </a:extLst>
          </p:cNvPr>
          <p:cNvSpPr>
            <a:spLocks noGrp="1"/>
          </p:cNvSpPr>
          <p:nvPr>
            <p:ph sz="quarter" idx="10" hasCustomPrompt="1"/>
          </p:nvPr>
        </p:nvSpPr>
        <p:spPr>
          <a:xfrm>
            <a:off x="609600" y="1533524"/>
            <a:ext cx="109728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descr="A picture containing graphics, font, screenshot, graphic design&#10;&#10;Description automatically generated">
            <a:extLst>
              <a:ext uri="{FF2B5EF4-FFF2-40B4-BE49-F238E27FC236}">
                <a16:creationId xmlns:a16="http://schemas.microsoft.com/office/drawing/2014/main" id="{34024F04-9C04-B411-3C7F-C0E5D5805FAC}"/>
              </a:ext>
            </a:extLst>
          </p:cNvPr>
          <p:cNvPicPr>
            <a:picLocks noChangeAspect="1"/>
          </p:cNvPicPr>
          <p:nvPr userDrawn="1"/>
        </p:nvPicPr>
        <p:blipFill>
          <a:blip r:embed="rId2"/>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321317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Purpl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C4F3380A-D39F-66A9-A656-0B9F7C11FF53}"/>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340907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chemeClr val="accent3"/>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34BCD1C2-3FEB-2AED-B58C-A3F418EDFDAA}"/>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48807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713763"/>
      </p:ext>
    </p:extLst>
  </p:cSld>
  <p:clrMap bg1="lt1" tx1="dk1" bg2="lt2" tx2="dk2" accent1="accent1" accent2="accent2" accent3="accent3" accent4="accent4" accent5="accent5" accent6="accent6" hlink="hlink" folHlink="folHlink"/>
  <p:sldLayoutIdLst>
    <p:sldLayoutId id="2147483883" r:id="rId1"/>
    <p:sldLayoutId id="2147483852" r:id="rId2"/>
    <p:sldLayoutId id="2147483851" r:id="rId3"/>
    <p:sldLayoutId id="2147483853" r:id="rId4"/>
    <p:sldLayoutId id="2147483854" r:id="rId5"/>
    <p:sldLayoutId id="2147483884" r:id="rId6"/>
    <p:sldLayoutId id="2147483857" r:id="rId7"/>
    <p:sldLayoutId id="2147483867" r:id="rId8"/>
    <p:sldLayoutId id="2147483885" r:id="rId9"/>
    <p:sldLayoutId id="2147483886" r:id="rId10"/>
    <p:sldLayoutId id="2147483887" r:id="rId11"/>
    <p:sldLayoutId id="2147483888" r:id="rId12"/>
    <p:sldLayoutId id="2147483871" r:id="rId13"/>
    <p:sldLayoutId id="2147483856" r:id="rId14"/>
    <p:sldLayoutId id="2147483858" r:id="rId15"/>
    <p:sldLayoutId id="2147483859" r:id="rId16"/>
    <p:sldLayoutId id="2147483878" r:id="rId17"/>
    <p:sldLayoutId id="2147483845" r:id="rId18"/>
    <p:sldLayoutId id="2147483846" r:id="rId19"/>
    <p:sldLayoutId id="2147483847" r:id="rId20"/>
    <p:sldLayoutId id="2147483848" r:id="rId21"/>
    <p:sldLayoutId id="2147483849" r:id="rId22"/>
    <p:sldLayoutId id="2147483860" r:id="rId23"/>
    <p:sldLayoutId id="2147483861" r:id="rId24"/>
    <p:sldLayoutId id="2147483862" r:id="rId25"/>
    <p:sldLayoutId id="2147483863" r:id="rId26"/>
    <p:sldLayoutId id="2147483865" r:id="rId27"/>
    <p:sldLayoutId id="2147483864" r:id="rId28"/>
  </p:sldLayoutIdLst>
  <p:txStyles>
    <p:titleStyle>
      <a:lvl1pPr algn="l" defTabSz="457200" rtl="0" eaLnBrk="1" latinLnBrk="0" hangingPunct="1">
        <a:spcBef>
          <a:spcPct val="0"/>
        </a:spcBef>
        <a:buNone/>
        <a:defRPr sz="4000" b="1" i="0" kern="1200" cap="none" baseline="0">
          <a:solidFill>
            <a:schemeClr val="accent1"/>
          </a:solidFill>
          <a:latin typeface="+mn-lt"/>
          <a:ea typeface="+mj-ea"/>
          <a:cs typeface="Poppins Medium" panose="00000600000000000000" pitchFamily="2" charset="0"/>
        </a:defRPr>
      </a:lvl1pPr>
    </p:titleStyle>
    <p:bodyStyle>
      <a:lvl1pPr marL="0" indent="0" algn="l" defTabSz="457200" rtl="0" eaLnBrk="1" latinLnBrk="0" hangingPunct="1">
        <a:spcBef>
          <a:spcPct val="20000"/>
        </a:spcBef>
        <a:buFont typeface="Arial"/>
        <a:buNone/>
        <a:defRPr sz="3200" b="0" kern="1200">
          <a:solidFill>
            <a:schemeClr val="tx2"/>
          </a:solidFill>
          <a:latin typeface="+mn-lt"/>
          <a:ea typeface="+mn-ea"/>
          <a:cs typeface="Arial" panose="020B0604020202020204" pitchFamily="34" charset="0"/>
        </a:defRPr>
      </a:lvl1pPr>
      <a:lvl2pPr marL="914400" indent="-457200" algn="l" defTabSz="457200" rtl="0" eaLnBrk="1" latinLnBrk="0" hangingPunct="1">
        <a:spcBef>
          <a:spcPct val="20000"/>
        </a:spcBef>
        <a:buSzPct val="83000"/>
        <a:buFont typeface="Arial" panose="020B0604020202020204" pitchFamily="34" charset="0"/>
        <a:buChar char="•"/>
        <a:defRPr sz="2800" b="0" i="0" kern="1200" baseline="0">
          <a:solidFill>
            <a:schemeClr val="tx2"/>
          </a:solidFill>
          <a:latin typeface="+mn-lt"/>
          <a:ea typeface="+mn-ea"/>
          <a:cs typeface="Arial" panose="020B0604020202020204" pitchFamily="34" charset="0"/>
        </a:defRPr>
      </a:lvl2pPr>
      <a:lvl3pPr marL="1257300" indent="-342900" algn="l" defTabSz="457200" rtl="0" eaLnBrk="1" latinLnBrk="0" hangingPunct="1">
        <a:spcBef>
          <a:spcPct val="200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3pPr>
      <a:lvl4pPr marL="1714500" indent="-342900" algn="l" defTabSz="457200" rtl="0" eaLnBrk="1" latinLnBrk="0" hangingPunct="1">
        <a:spcBef>
          <a:spcPct val="20000"/>
        </a:spcBef>
        <a:buFont typeface="Arial" panose="020B0604020202020204" pitchFamily="34" charset="0"/>
        <a:buChar char="•"/>
        <a:defRPr sz="2000" kern="1200" cap="none" normalizeH="0">
          <a:solidFill>
            <a:schemeClr val="tx2"/>
          </a:solidFill>
          <a:latin typeface="+mn-lt"/>
          <a:ea typeface="+mn-ea"/>
          <a:cs typeface="Arial" panose="020B0604020202020204" pitchFamily="34" charset="0"/>
        </a:defRPr>
      </a:lvl4pPr>
      <a:lvl5pPr marL="2114550" indent="-285750" algn="l" defTabSz="457200" rtl="0" eaLnBrk="1" latinLnBrk="0" hangingPunct="1">
        <a:spcBef>
          <a:spcPct val="20000"/>
        </a:spcBef>
        <a:buFont typeface="Arial" panose="020B0604020202020204" pitchFamily="34" charset="0"/>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2823A3-C6EE-6585-B508-6E73BFC5D167}"/>
              </a:ext>
            </a:extLst>
          </p:cNvPr>
          <p:cNvSpPr>
            <a:spLocks noGrp="1"/>
          </p:cNvSpPr>
          <p:nvPr>
            <p:ph type="body" sz="quarter" idx="12"/>
          </p:nvPr>
        </p:nvSpPr>
        <p:spPr/>
        <p:txBody>
          <a:bodyPr/>
          <a:lstStyle/>
          <a:p>
            <a:r>
              <a:rPr lang="en-CA" i="1" dirty="0"/>
              <a:t>*Insert team name*</a:t>
            </a:r>
          </a:p>
        </p:txBody>
      </p:sp>
      <p:sp>
        <p:nvSpPr>
          <p:cNvPr id="7" name="Text Placeholder 6">
            <a:extLst>
              <a:ext uri="{FF2B5EF4-FFF2-40B4-BE49-F238E27FC236}">
                <a16:creationId xmlns:a16="http://schemas.microsoft.com/office/drawing/2014/main" id="{E27EA977-54A5-7519-CD6E-7AAB8D0A15D5}"/>
              </a:ext>
            </a:extLst>
          </p:cNvPr>
          <p:cNvSpPr>
            <a:spLocks noGrp="1"/>
          </p:cNvSpPr>
          <p:nvPr>
            <p:ph type="body" sz="quarter" idx="13"/>
          </p:nvPr>
        </p:nvSpPr>
        <p:spPr>
          <a:xfrm>
            <a:off x="3249612" y="3948864"/>
            <a:ext cx="5692775" cy="1443038"/>
          </a:xfrm>
        </p:spPr>
        <p:txBody>
          <a:bodyPr>
            <a:normAutofit/>
          </a:bodyPr>
          <a:lstStyle/>
          <a:p>
            <a:r>
              <a:rPr lang="en-CA" sz="3200" dirty="0"/>
              <a:t>Teamwork Agreement</a:t>
            </a:r>
          </a:p>
          <a:p>
            <a:r>
              <a:rPr lang="en-CA" i="1" dirty="0"/>
              <a:t>*insert date*</a:t>
            </a:r>
          </a:p>
        </p:txBody>
      </p:sp>
    </p:spTree>
    <p:extLst>
      <p:ext uri="{BB962C8B-B14F-4D97-AF65-F5344CB8AC3E}">
        <p14:creationId xmlns:p14="http://schemas.microsoft.com/office/powerpoint/2010/main" val="116086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0B028-23CE-C856-0AB4-2298CEF28119}"/>
              </a:ext>
            </a:extLst>
          </p:cNvPr>
          <p:cNvSpPr>
            <a:spLocks noGrp="1"/>
          </p:cNvSpPr>
          <p:nvPr>
            <p:ph type="title"/>
          </p:nvPr>
        </p:nvSpPr>
        <p:spPr/>
        <p:txBody>
          <a:bodyPr>
            <a:normAutofit fontScale="90000"/>
          </a:bodyPr>
          <a:lstStyle/>
          <a:p>
            <a:pPr algn="ctr"/>
            <a:r>
              <a:rPr lang="en-CA" dirty="0"/>
              <a:t>What factors or qualities make us </a:t>
            </a:r>
            <a:r>
              <a:rPr lang="en-CA" u="sng" dirty="0"/>
              <a:t>effective</a:t>
            </a:r>
            <a:r>
              <a:rPr lang="en-CA" dirty="0"/>
              <a:t> </a:t>
            </a:r>
            <a:br>
              <a:rPr lang="en-CA" dirty="0"/>
            </a:br>
            <a:r>
              <a:rPr lang="en-CA" dirty="0"/>
              <a:t>as  a team?</a:t>
            </a:r>
          </a:p>
        </p:txBody>
      </p:sp>
    </p:spTree>
    <p:extLst>
      <p:ext uri="{BB962C8B-B14F-4D97-AF65-F5344CB8AC3E}">
        <p14:creationId xmlns:p14="http://schemas.microsoft.com/office/powerpoint/2010/main" val="127752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0B028-23CE-C856-0AB4-2298CEF28119}"/>
              </a:ext>
            </a:extLst>
          </p:cNvPr>
          <p:cNvSpPr>
            <a:spLocks noGrp="1"/>
          </p:cNvSpPr>
          <p:nvPr>
            <p:ph type="title"/>
          </p:nvPr>
        </p:nvSpPr>
        <p:spPr/>
        <p:txBody>
          <a:bodyPr>
            <a:normAutofit fontScale="90000"/>
          </a:bodyPr>
          <a:lstStyle/>
          <a:p>
            <a:pPr algn="ctr"/>
            <a:r>
              <a:rPr lang="en-CA" dirty="0"/>
              <a:t>What factors or qualities  have (or will) </a:t>
            </a:r>
            <a:r>
              <a:rPr lang="en-CA" u="sng" dirty="0"/>
              <a:t>challenge</a:t>
            </a:r>
            <a:r>
              <a:rPr lang="en-CA" dirty="0"/>
              <a:t> us as  a team?</a:t>
            </a:r>
          </a:p>
        </p:txBody>
      </p:sp>
    </p:spTree>
    <p:extLst>
      <p:ext uri="{BB962C8B-B14F-4D97-AF65-F5344CB8AC3E}">
        <p14:creationId xmlns:p14="http://schemas.microsoft.com/office/powerpoint/2010/main" val="781572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0B028-23CE-C856-0AB4-2298CEF28119}"/>
              </a:ext>
            </a:extLst>
          </p:cNvPr>
          <p:cNvSpPr>
            <a:spLocks noGrp="1"/>
          </p:cNvSpPr>
          <p:nvPr>
            <p:ph type="title"/>
          </p:nvPr>
        </p:nvSpPr>
        <p:spPr/>
        <p:txBody>
          <a:bodyPr>
            <a:normAutofit/>
          </a:bodyPr>
          <a:lstStyle/>
          <a:p>
            <a:pPr algn="ctr"/>
            <a:r>
              <a:rPr lang="en-CA" u="sng" dirty="0"/>
              <a:t>How</a:t>
            </a:r>
            <a:r>
              <a:rPr lang="en-CA" dirty="0"/>
              <a:t> do we want to </a:t>
            </a:r>
            <a:r>
              <a:rPr lang="en-CA" u="sng" dirty="0"/>
              <a:t>resolve</a:t>
            </a:r>
            <a:r>
              <a:rPr lang="en-CA" dirty="0"/>
              <a:t> conflict?</a:t>
            </a:r>
          </a:p>
        </p:txBody>
      </p:sp>
    </p:spTree>
    <p:extLst>
      <p:ext uri="{BB962C8B-B14F-4D97-AF65-F5344CB8AC3E}">
        <p14:creationId xmlns:p14="http://schemas.microsoft.com/office/powerpoint/2010/main" val="321160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0B028-23CE-C856-0AB4-2298CEF28119}"/>
              </a:ext>
            </a:extLst>
          </p:cNvPr>
          <p:cNvSpPr>
            <a:spLocks noGrp="1"/>
          </p:cNvSpPr>
          <p:nvPr>
            <p:ph type="title"/>
          </p:nvPr>
        </p:nvSpPr>
        <p:spPr/>
        <p:txBody>
          <a:bodyPr>
            <a:normAutofit/>
          </a:bodyPr>
          <a:lstStyle/>
          <a:p>
            <a:pPr algn="ctr"/>
            <a:r>
              <a:rPr lang="en-CA" u="sng" dirty="0"/>
              <a:t>How</a:t>
            </a:r>
            <a:r>
              <a:rPr lang="en-CA" dirty="0"/>
              <a:t> do we want to have </a:t>
            </a:r>
            <a:r>
              <a:rPr lang="en-CA" u="sng" dirty="0"/>
              <a:t>fun</a:t>
            </a:r>
            <a:r>
              <a:rPr lang="en-CA" dirty="0"/>
              <a:t> as a team?</a:t>
            </a:r>
          </a:p>
        </p:txBody>
      </p:sp>
    </p:spTree>
    <p:extLst>
      <p:ext uri="{BB962C8B-B14F-4D97-AF65-F5344CB8AC3E}">
        <p14:creationId xmlns:p14="http://schemas.microsoft.com/office/powerpoint/2010/main" val="40051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670DE-FB1D-97D1-AE03-C78A7DF0D341}"/>
              </a:ext>
            </a:extLst>
          </p:cNvPr>
          <p:cNvSpPr>
            <a:spLocks noGrp="1"/>
          </p:cNvSpPr>
          <p:nvPr>
            <p:ph sz="quarter" idx="10"/>
          </p:nvPr>
        </p:nvSpPr>
        <p:spPr>
          <a:xfrm>
            <a:off x="609600" y="2129051"/>
            <a:ext cx="5410200" cy="3681198"/>
          </a:xfrm>
        </p:spPr>
        <p:txBody>
          <a:bodyPr/>
          <a:lstStyle/>
          <a:p>
            <a:pPr marL="457200" indent="-457200">
              <a:buFont typeface="Arial" panose="020B0604020202020204" pitchFamily="34" charset="0"/>
              <a:buChar char="•"/>
            </a:pPr>
            <a:r>
              <a:rPr lang="en-CA" dirty="0"/>
              <a:t>Draft Teamwork Agreement and share with team</a:t>
            </a:r>
          </a:p>
          <a:p>
            <a:pPr marL="457200" indent="-457200">
              <a:buFont typeface="Arial" panose="020B0604020202020204" pitchFamily="34" charset="0"/>
              <a:buChar char="•"/>
            </a:pPr>
            <a:r>
              <a:rPr lang="en-CA" dirty="0"/>
              <a:t>Discuss implementation and sustainability plan</a:t>
            </a:r>
          </a:p>
        </p:txBody>
      </p:sp>
      <p:sp>
        <p:nvSpPr>
          <p:cNvPr id="4" name="Title 3">
            <a:extLst>
              <a:ext uri="{FF2B5EF4-FFF2-40B4-BE49-F238E27FC236}">
                <a16:creationId xmlns:a16="http://schemas.microsoft.com/office/drawing/2014/main" id="{7D6CEF7D-1D91-583D-782E-5AEB4A0B72B1}"/>
              </a:ext>
            </a:extLst>
          </p:cNvPr>
          <p:cNvSpPr>
            <a:spLocks noGrp="1"/>
          </p:cNvSpPr>
          <p:nvPr>
            <p:ph type="title"/>
          </p:nvPr>
        </p:nvSpPr>
        <p:spPr/>
        <p:txBody>
          <a:bodyPr/>
          <a:lstStyle/>
          <a:p>
            <a:r>
              <a:rPr lang="en-CA" dirty="0"/>
              <a:t>Next Steps</a:t>
            </a:r>
          </a:p>
        </p:txBody>
      </p:sp>
      <p:pic>
        <p:nvPicPr>
          <p:cNvPr id="4098" name="Picture 2" descr="Every Office Manager Meme You Ever Wanted For 2023">
            <a:extLst>
              <a:ext uri="{FF2B5EF4-FFF2-40B4-BE49-F238E27FC236}">
                <a16:creationId xmlns:a16="http://schemas.microsoft.com/office/drawing/2014/main" id="{0F4974D3-7D57-3A3D-40FB-0AD95E8940F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694" r="69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17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CCE3DB-162F-F623-8C6A-7A1911599751}"/>
              </a:ext>
            </a:extLst>
          </p:cNvPr>
          <p:cNvSpPr txBox="1"/>
          <p:nvPr/>
        </p:nvSpPr>
        <p:spPr>
          <a:xfrm rot="1213421">
            <a:off x="9634256" y="5211591"/>
            <a:ext cx="2129051" cy="584775"/>
          </a:xfrm>
          <a:prstGeom prst="rect">
            <a:avLst/>
          </a:prstGeom>
          <a:noFill/>
        </p:spPr>
        <p:txBody>
          <a:bodyPr wrap="square" rtlCol="0">
            <a:spAutoFit/>
          </a:bodyPr>
          <a:lstStyle/>
          <a:p>
            <a:r>
              <a:rPr lang="en-CA" sz="3200" b="1" dirty="0">
                <a:solidFill>
                  <a:schemeClr val="bg1"/>
                </a:solidFill>
              </a:rPr>
              <a:t>Hiking</a:t>
            </a:r>
          </a:p>
        </p:txBody>
      </p:sp>
      <p:sp>
        <p:nvSpPr>
          <p:cNvPr id="9" name="TextBox 8">
            <a:extLst>
              <a:ext uri="{FF2B5EF4-FFF2-40B4-BE49-F238E27FC236}">
                <a16:creationId xmlns:a16="http://schemas.microsoft.com/office/drawing/2014/main" id="{80DB73B4-5747-3E22-D7C4-911AE14FADBA}"/>
              </a:ext>
            </a:extLst>
          </p:cNvPr>
          <p:cNvSpPr txBox="1"/>
          <p:nvPr/>
        </p:nvSpPr>
        <p:spPr>
          <a:xfrm rot="1967528">
            <a:off x="608099" y="3299163"/>
            <a:ext cx="2129051" cy="584775"/>
          </a:xfrm>
          <a:prstGeom prst="rect">
            <a:avLst/>
          </a:prstGeom>
          <a:noFill/>
        </p:spPr>
        <p:txBody>
          <a:bodyPr wrap="square" rtlCol="0">
            <a:spAutoFit/>
          </a:bodyPr>
          <a:lstStyle/>
          <a:p>
            <a:r>
              <a:rPr lang="en-CA" sz="3200" b="1" dirty="0">
                <a:solidFill>
                  <a:schemeClr val="bg1"/>
                </a:solidFill>
              </a:rPr>
              <a:t>Travel</a:t>
            </a:r>
          </a:p>
        </p:txBody>
      </p:sp>
      <p:sp>
        <p:nvSpPr>
          <p:cNvPr id="11" name="TextBox 10">
            <a:extLst>
              <a:ext uri="{FF2B5EF4-FFF2-40B4-BE49-F238E27FC236}">
                <a16:creationId xmlns:a16="http://schemas.microsoft.com/office/drawing/2014/main" id="{A0590BF9-5F6C-B655-0E89-C05CECF0E384}"/>
              </a:ext>
            </a:extLst>
          </p:cNvPr>
          <p:cNvSpPr txBox="1"/>
          <p:nvPr/>
        </p:nvSpPr>
        <p:spPr>
          <a:xfrm rot="21047493">
            <a:off x="1530168" y="150846"/>
            <a:ext cx="2129051" cy="584775"/>
          </a:xfrm>
          <a:prstGeom prst="rect">
            <a:avLst/>
          </a:prstGeom>
          <a:noFill/>
        </p:spPr>
        <p:txBody>
          <a:bodyPr wrap="square" rtlCol="0">
            <a:spAutoFit/>
          </a:bodyPr>
          <a:lstStyle/>
          <a:p>
            <a:r>
              <a:rPr lang="en-CA" sz="3200" b="1" dirty="0">
                <a:solidFill>
                  <a:schemeClr val="bg1"/>
                </a:solidFill>
              </a:rPr>
              <a:t>Concerts</a:t>
            </a:r>
          </a:p>
        </p:txBody>
      </p:sp>
      <p:sp>
        <p:nvSpPr>
          <p:cNvPr id="12" name="TextBox 11">
            <a:extLst>
              <a:ext uri="{FF2B5EF4-FFF2-40B4-BE49-F238E27FC236}">
                <a16:creationId xmlns:a16="http://schemas.microsoft.com/office/drawing/2014/main" id="{0D39C14D-1C56-6559-3E8A-C781E382359F}"/>
              </a:ext>
            </a:extLst>
          </p:cNvPr>
          <p:cNvSpPr txBox="1"/>
          <p:nvPr/>
        </p:nvSpPr>
        <p:spPr>
          <a:xfrm rot="21047493">
            <a:off x="1340" y="2017859"/>
            <a:ext cx="2129051" cy="584775"/>
          </a:xfrm>
          <a:prstGeom prst="rect">
            <a:avLst/>
          </a:prstGeom>
          <a:noFill/>
        </p:spPr>
        <p:txBody>
          <a:bodyPr wrap="square" rtlCol="0">
            <a:spAutoFit/>
          </a:bodyPr>
          <a:lstStyle/>
          <a:p>
            <a:r>
              <a:rPr lang="en-CA" sz="3200" b="1" dirty="0">
                <a:solidFill>
                  <a:schemeClr val="bg1"/>
                </a:solidFill>
              </a:rPr>
              <a:t>Friends</a:t>
            </a:r>
          </a:p>
        </p:txBody>
      </p:sp>
      <p:sp>
        <p:nvSpPr>
          <p:cNvPr id="13" name="TextBox 12">
            <a:extLst>
              <a:ext uri="{FF2B5EF4-FFF2-40B4-BE49-F238E27FC236}">
                <a16:creationId xmlns:a16="http://schemas.microsoft.com/office/drawing/2014/main" id="{9A595CC9-57B6-510D-C7D5-B0E44C376436}"/>
              </a:ext>
            </a:extLst>
          </p:cNvPr>
          <p:cNvSpPr txBox="1"/>
          <p:nvPr/>
        </p:nvSpPr>
        <p:spPr>
          <a:xfrm rot="21431070">
            <a:off x="3438425" y="2730696"/>
            <a:ext cx="2129051" cy="584775"/>
          </a:xfrm>
          <a:prstGeom prst="rect">
            <a:avLst/>
          </a:prstGeom>
          <a:noFill/>
        </p:spPr>
        <p:txBody>
          <a:bodyPr wrap="square" rtlCol="0">
            <a:spAutoFit/>
          </a:bodyPr>
          <a:lstStyle/>
          <a:p>
            <a:r>
              <a:rPr lang="en-CA" sz="3200" b="1" dirty="0">
                <a:solidFill>
                  <a:schemeClr val="bg1"/>
                </a:solidFill>
              </a:rPr>
              <a:t>Baking</a:t>
            </a:r>
          </a:p>
        </p:txBody>
      </p:sp>
      <p:sp>
        <p:nvSpPr>
          <p:cNvPr id="18" name="TextBox 17">
            <a:extLst>
              <a:ext uri="{FF2B5EF4-FFF2-40B4-BE49-F238E27FC236}">
                <a16:creationId xmlns:a16="http://schemas.microsoft.com/office/drawing/2014/main" id="{FA459012-E4E7-61AC-AA27-7EB13267AEDC}"/>
              </a:ext>
            </a:extLst>
          </p:cNvPr>
          <p:cNvSpPr txBox="1"/>
          <p:nvPr/>
        </p:nvSpPr>
        <p:spPr>
          <a:xfrm rot="1213421">
            <a:off x="6323736" y="5165294"/>
            <a:ext cx="2129051" cy="584775"/>
          </a:xfrm>
          <a:prstGeom prst="rect">
            <a:avLst/>
          </a:prstGeom>
          <a:noFill/>
        </p:spPr>
        <p:txBody>
          <a:bodyPr wrap="square" rtlCol="0">
            <a:spAutoFit/>
          </a:bodyPr>
          <a:lstStyle/>
          <a:p>
            <a:r>
              <a:rPr lang="en-CA" sz="3200" b="1" dirty="0">
                <a:solidFill>
                  <a:schemeClr val="bg1"/>
                </a:solidFill>
              </a:rPr>
              <a:t>Food</a:t>
            </a:r>
          </a:p>
        </p:txBody>
      </p:sp>
      <p:sp>
        <p:nvSpPr>
          <p:cNvPr id="19" name="TextBox 18">
            <a:extLst>
              <a:ext uri="{FF2B5EF4-FFF2-40B4-BE49-F238E27FC236}">
                <a16:creationId xmlns:a16="http://schemas.microsoft.com/office/drawing/2014/main" id="{8DE9BA17-DB0C-F1A7-6F45-44DC5F1899D1}"/>
              </a:ext>
            </a:extLst>
          </p:cNvPr>
          <p:cNvSpPr txBox="1"/>
          <p:nvPr/>
        </p:nvSpPr>
        <p:spPr>
          <a:xfrm>
            <a:off x="1651379" y="1692322"/>
            <a:ext cx="4636910" cy="646331"/>
          </a:xfrm>
          <a:prstGeom prst="rect">
            <a:avLst/>
          </a:prstGeom>
          <a:noFill/>
        </p:spPr>
        <p:txBody>
          <a:bodyPr wrap="square" rtlCol="0">
            <a:spAutoFit/>
          </a:bodyPr>
          <a:lstStyle/>
          <a:p>
            <a:r>
              <a:rPr lang="en-US" i="1" dirty="0"/>
              <a:t>*insert photo’s of your team doing something they love*</a:t>
            </a:r>
            <a:endParaRPr lang="en-CA" i="1" dirty="0"/>
          </a:p>
        </p:txBody>
      </p:sp>
    </p:spTree>
    <p:extLst>
      <p:ext uri="{BB962C8B-B14F-4D97-AF65-F5344CB8AC3E}">
        <p14:creationId xmlns:p14="http://schemas.microsoft.com/office/powerpoint/2010/main" val="181144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6309A-7A87-A919-E40B-8797DCFAF037}"/>
              </a:ext>
            </a:extLst>
          </p:cNvPr>
          <p:cNvSpPr>
            <a:spLocks noGrp="1"/>
          </p:cNvSpPr>
          <p:nvPr>
            <p:ph sz="quarter" idx="10"/>
          </p:nvPr>
        </p:nvSpPr>
        <p:spPr>
          <a:xfrm>
            <a:off x="1569492" y="2156346"/>
            <a:ext cx="4450307" cy="3653903"/>
          </a:xfrm>
        </p:spPr>
        <p:txBody>
          <a:bodyPr/>
          <a:lstStyle/>
          <a:p>
            <a:r>
              <a:rPr lang="en-CA" dirty="0"/>
              <a:t>The “Why”</a:t>
            </a:r>
          </a:p>
          <a:p>
            <a:endParaRPr lang="en-CA" dirty="0"/>
          </a:p>
          <a:p>
            <a:r>
              <a:rPr lang="en-CA" dirty="0"/>
              <a:t>The “What”</a:t>
            </a:r>
          </a:p>
          <a:p>
            <a:endParaRPr lang="en-CA" dirty="0"/>
          </a:p>
          <a:p>
            <a:r>
              <a:rPr lang="en-CA" dirty="0"/>
              <a:t>The “How”</a:t>
            </a:r>
          </a:p>
          <a:p>
            <a:endParaRPr lang="en-CA" dirty="0"/>
          </a:p>
        </p:txBody>
      </p:sp>
      <p:sp>
        <p:nvSpPr>
          <p:cNvPr id="4" name="Title 3">
            <a:extLst>
              <a:ext uri="{FF2B5EF4-FFF2-40B4-BE49-F238E27FC236}">
                <a16:creationId xmlns:a16="http://schemas.microsoft.com/office/drawing/2014/main" id="{44C486B9-10FE-1C44-9440-9C9B4693CA93}"/>
              </a:ext>
            </a:extLst>
          </p:cNvPr>
          <p:cNvSpPr>
            <a:spLocks noGrp="1"/>
          </p:cNvSpPr>
          <p:nvPr>
            <p:ph type="title"/>
          </p:nvPr>
        </p:nvSpPr>
        <p:spPr/>
        <p:txBody>
          <a:bodyPr/>
          <a:lstStyle/>
          <a:p>
            <a:r>
              <a:rPr lang="en-CA" dirty="0"/>
              <a:t>Teamwork Agreement</a:t>
            </a:r>
          </a:p>
        </p:txBody>
      </p:sp>
      <p:pic>
        <p:nvPicPr>
          <p:cNvPr id="5" name="Picture 2" descr="Meme Creator - Funny YAY Teamwork!! Meme Generator at MemeCreator.org!">
            <a:extLst>
              <a:ext uri="{FF2B5EF4-FFF2-40B4-BE49-F238E27FC236}">
                <a16:creationId xmlns:a16="http://schemas.microsoft.com/office/drawing/2014/main" id="{CD9BB10B-24D7-273C-F503-9EACBC64376B}"/>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723" r="723"/>
          <a:stretch>
            <a:fillRect/>
          </a:stretch>
        </p:blipFill>
        <p:spPr bwMode="auto">
          <a:xfrm>
            <a:off x="6172200" y="1533525"/>
            <a:ext cx="541020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7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B4A7250-5887-3974-292A-7AF5D7F35BA6}"/>
              </a:ext>
            </a:extLst>
          </p:cNvPr>
          <p:cNvSpPr>
            <a:spLocks noGrp="1"/>
          </p:cNvSpPr>
          <p:nvPr>
            <p:ph sz="quarter" idx="10"/>
          </p:nvPr>
        </p:nvSpPr>
        <p:spPr>
          <a:xfrm>
            <a:off x="609600" y="2934269"/>
            <a:ext cx="5410200" cy="2875980"/>
          </a:xfrm>
        </p:spPr>
        <p:txBody>
          <a:bodyPr/>
          <a:lstStyle/>
          <a:p>
            <a:r>
              <a:rPr lang="en-CA" dirty="0"/>
              <a:t>What made it so exceptional?</a:t>
            </a:r>
          </a:p>
        </p:txBody>
      </p:sp>
      <p:sp>
        <p:nvSpPr>
          <p:cNvPr id="8" name="Title 7">
            <a:extLst>
              <a:ext uri="{FF2B5EF4-FFF2-40B4-BE49-F238E27FC236}">
                <a16:creationId xmlns:a16="http://schemas.microsoft.com/office/drawing/2014/main" id="{D6471C17-2AA4-0097-6D57-A978879F39EF}"/>
              </a:ext>
            </a:extLst>
          </p:cNvPr>
          <p:cNvSpPr>
            <a:spLocks noGrp="1"/>
          </p:cNvSpPr>
          <p:nvPr>
            <p:ph type="title"/>
          </p:nvPr>
        </p:nvSpPr>
        <p:spPr/>
        <p:txBody>
          <a:bodyPr>
            <a:normAutofit fontScale="90000"/>
          </a:bodyPr>
          <a:lstStyle/>
          <a:p>
            <a:r>
              <a:rPr lang="en-CA" dirty="0"/>
              <a:t>What is the best team you’ve ever worked on?</a:t>
            </a:r>
          </a:p>
        </p:txBody>
      </p:sp>
      <p:pic>
        <p:nvPicPr>
          <p:cNvPr id="2052" name="Picture 4" descr="25 Teamwork Memes | Funny, The Office, High Fives &amp; More %">
            <a:extLst>
              <a:ext uri="{FF2B5EF4-FFF2-40B4-BE49-F238E27FC236}">
                <a16:creationId xmlns:a16="http://schemas.microsoft.com/office/drawing/2014/main" id="{D31B7D0E-42FE-425B-A764-94B463014C2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728" r="272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0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CA3A4D-4DC8-9E4F-6A83-A42ABA59AD77}"/>
              </a:ext>
            </a:extLst>
          </p:cNvPr>
          <p:cNvSpPr>
            <a:spLocks noGrp="1"/>
          </p:cNvSpPr>
          <p:nvPr>
            <p:ph sz="quarter" idx="10"/>
          </p:nvPr>
        </p:nvSpPr>
        <p:spPr>
          <a:xfrm>
            <a:off x="609600" y="1417638"/>
            <a:ext cx="10972800" cy="518615"/>
          </a:xfrm>
        </p:spPr>
        <p:txBody>
          <a:bodyPr>
            <a:normAutofit fontScale="92500" lnSpcReduction="10000"/>
          </a:bodyPr>
          <a:lstStyle/>
          <a:p>
            <a:pPr algn="ctr"/>
            <a:r>
              <a:rPr lang="en-CA" dirty="0"/>
              <a:t>Who are we as individuals and as a team?</a:t>
            </a:r>
          </a:p>
        </p:txBody>
      </p:sp>
      <p:sp>
        <p:nvSpPr>
          <p:cNvPr id="4" name="Title 3">
            <a:extLst>
              <a:ext uri="{FF2B5EF4-FFF2-40B4-BE49-F238E27FC236}">
                <a16:creationId xmlns:a16="http://schemas.microsoft.com/office/drawing/2014/main" id="{B48DFBF1-2F8D-A1D9-8CF6-08B80CC1F9EB}"/>
              </a:ext>
            </a:extLst>
          </p:cNvPr>
          <p:cNvSpPr>
            <a:spLocks noGrp="1"/>
          </p:cNvSpPr>
          <p:nvPr>
            <p:ph type="title"/>
          </p:nvPr>
        </p:nvSpPr>
        <p:spPr/>
        <p:txBody>
          <a:bodyPr/>
          <a:lstStyle/>
          <a:p>
            <a:r>
              <a:rPr lang="en-CA" dirty="0"/>
              <a:t>Values and Ambitions</a:t>
            </a:r>
          </a:p>
        </p:txBody>
      </p:sp>
      <p:graphicFrame>
        <p:nvGraphicFramePr>
          <p:cNvPr id="6" name="Table 6">
            <a:extLst>
              <a:ext uri="{FF2B5EF4-FFF2-40B4-BE49-F238E27FC236}">
                <a16:creationId xmlns:a16="http://schemas.microsoft.com/office/drawing/2014/main" id="{005A32C1-B401-6160-183B-B1F1BB94392E}"/>
              </a:ext>
            </a:extLst>
          </p:cNvPr>
          <p:cNvGraphicFramePr>
            <a:graphicFrameLocks noGrp="1"/>
          </p:cNvGraphicFramePr>
          <p:nvPr>
            <p:extLst>
              <p:ext uri="{D42A27DB-BD31-4B8C-83A1-F6EECF244321}">
                <p14:modId xmlns:p14="http://schemas.microsoft.com/office/powerpoint/2010/main" val="3059500132"/>
              </p:ext>
            </p:extLst>
          </p:nvPr>
        </p:nvGraphicFramePr>
        <p:xfrm>
          <a:off x="409434" y="1961819"/>
          <a:ext cx="11313994" cy="4097787"/>
        </p:xfrm>
        <a:graphic>
          <a:graphicData uri="http://schemas.openxmlformats.org/drawingml/2006/table">
            <a:tbl>
              <a:tblPr firstRow="1" bandRow="1">
                <a:tableStyleId>{5C22544A-7EE6-4342-B048-85BDC9FD1C3A}</a:tableStyleId>
              </a:tblPr>
              <a:tblGrid>
                <a:gridCol w="11313994">
                  <a:extLst>
                    <a:ext uri="{9D8B030D-6E8A-4147-A177-3AD203B41FA5}">
                      <a16:colId xmlns:a16="http://schemas.microsoft.com/office/drawing/2014/main" val="2289172118"/>
                    </a:ext>
                  </a:extLst>
                </a:gridCol>
              </a:tblGrid>
              <a:tr h="440187">
                <a:tc>
                  <a:txBody>
                    <a:bodyPr/>
                    <a:lstStyle/>
                    <a:p>
                      <a:pPr algn="ctr"/>
                      <a:r>
                        <a:rPr lang="en-CA" dirty="0"/>
                        <a:t>INDIVIDUALS</a:t>
                      </a:r>
                    </a:p>
                  </a:txBody>
                  <a:tcPr/>
                </a:tc>
                <a:extLst>
                  <a:ext uri="{0D108BD9-81ED-4DB2-BD59-A6C34878D82A}">
                    <a16:rowId xmlns:a16="http://schemas.microsoft.com/office/drawing/2014/main" val="3632705239"/>
                  </a:ext>
                </a:extLst>
              </a:tr>
              <a:tr h="1956551">
                <a:tc>
                  <a:txBody>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txBody>
                  <a:tcPr/>
                </a:tc>
                <a:extLst>
                  <a:ext uri="{0D108BD9-81ED-4DB2-BD59-A6C34878D82A}">
                    <a16:rowId xmlns:a16="http://schemas.microsoft.com/office/drawing/2014/main" val="3825601537"/>
                  </a:ext>
                </a:extLst>
              </a:tr>
            </a:tbl>
          </a:graphicData>
        </a:graphic>
      </p:graphicFrame>
    </p:spTree>
    <p:extLst>
      <p:ext uri="{BB962C8B-B14F-4D97-AF65-F5344CB8AC3E}">
        <p14:creationId xmlns:p14="http://schemas.microsoft.com/office/powerpoint/2010/main" val="222441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E0862-A6DD-EFF5-2D2C-640D5261DD96}"/>
              </a:ext>
            </a:extLst>
          </p:cNvPr>
          <p:cNvSpPr>
            <a:spLocks noGrp="1"/>
          </p:cNvSpPr>
          <p:nvPr>
            <p:ph type="title"/>
          </p:nvPr>
        </p:nvSpPr>
        <p:spPr/>
        <p:txBody>
          <a:bodyPr/>
          <a:lstStyle/>
          <a:p>
            <a:r>
              <a:rPr lang="en-CA" dirty="0"/>
              <a:t>Why do we do this work?</a:t>
            </a:r>
          </a:p>
        </p:txBody>
      </p:sp>
    </p:spTree>
    <p:extLst>
      <p:ext uri="{BB962C8B-B14F-4D97-AF65-F5344CB8AC3E}">
        <p14:creationId xmlns:p14="http://schemas.microsoft.com/office/powerpoint/2010/main" val="131743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AF215-A5FF-B3B2-AE37-AE4E1DB04A3C}"/>
              </a:ext>
            </a:extLst>
          </p:cNvPr>
          <p:cNvSpPr>
            <a:spLocks noGrp="1"/>
          </p:cNvSpPr>
          <p:nvPr>
            <p:ph sz="quarter" idx="10"/>
          </p:nvPr>
        </p:nvSpPr>
        <p:spPr>
          <a:xfrm>
            <a:off x="286603" y="1533525"/>
            <a:ext cx="11573301" cy="1143000"/>
          </a:xfrm>
        </p:spPr>
        <p:txBody>
          <a:bodyPr>
            <a:normAutofit lnSpcReduction="10000"/>
          </a:bodyPr>
          <a:lstStyle/>
          <a:p>
            <a:pPr algn="ctr"/>
            <a:r>
              <a:rPr lang="en-CA" dirty="0"/>
              <a:t>How are we engaging everyone on this </a:t>
            </a:r>
          </a:p>
          <a:p>
            <a:pPr algn="ctr"/>
            <a:r>
              <a:rPr lang="en-CA" dirty="0"/>
              <a:t>team to achieve our shared purpose?</a:t>
            </a:r>
          </a:p>
        </p:txBody>
      </p:sp>
      <p:sp>
        <p:nvSpPr>
          <p:cNvPr id="4" name="Title 3">
            <a:extLst>
              <a:ext uri="{FF2B5EF4-FFF2-40B4-BE49-F238E27FC236}">
                <a16:creationId xmlns:a16="http://schemas.microsoft.com/office/drawing/2014/main" id="{809E1A6F-995B-4AEC-A148-BE4936DA7D5C}"/>
              </a:ext>
            </a:extLst>
          </p:cNvPr>
          <p:cNvSpPr>
            <a:spLocks noGrp="1"/>
          </p:cNvSpPr>
          <p:nvPr>
            <p:ph type="title"/>
          </p:nvPr>
        </p:nvSpPr>
        <p:spPr/>
        <p:txBody>
          <a:bodyPr/>
          <a:lstStyle/>
          <a:p>
            <a:r>
              <a:rPr lang="en-CA" dirty="0"/>
              <a:t>Reflection and Discussion</a:t>
            </a:r>
          </a:p>
        </p:txBody>
      </p:sp>
    </p:spTree>
    <p:extLst>
      <p:ext uri="{BB962C8B-B14F-4D97-AF65-F5344CB8AC3E}">
        <p14:creationId xmlns:p14="http://schemas.microsoft.com/office/powerpoint/2010/main" val="15006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AF215-A5FF-B3B2-AE37-AE4E1DB04A3C}"/>
              </a:ext>
            </a:extLst>
          </p:cNvPr>
          <p:cNvSpPr>
            <a:spLocks noGrp="1"/>
          </p:cNvSpPr>
          <p:nvPr>
            <p:ph sz="quarter" idx="10"/>
          </p:nvPr>
        </p:nvSpPr>
        <p:spPr>
          <a:xfrm>
            <a:off x="341195" y="1533524"/>
            <a:ext cx="11491414" cy="1045903"/>
          </a:xfrm>
        </p:spPr>
        <p:txBody>
          <a:bodyPr>
            <a:normAutofit fontScale="92500" lnSpcReduction="10000"/>
          </a:bodyPr>
          <a:lstStyle/>
          <a:p>
            <a:pPr algn="ctr"/>
            <a:r>
              <a:rPr lang="en-CA" dirty="0"/>
              <a:t>How are we listening and </a:t>
            </a:r>
          </a:p>
          <a:p>
            <a:pPr algn="ctr"/>
            <a:r>
              <a:rPr lang="en-CA" dirty="0"/>
              <a:t>incorporating all perspectives?</a:t>
            </a:r>
          </a:p>
        </p:txBody>
      </p:sp>
      <p:sp>
        <p:nvSpPr>
          <p:cNvPr id="4" name="Title 3">
            <a:extLst>
              <a:ext uri="{FF2B5EF4-FFF2-40B4-BE49-F238E27FC236}">
                <a16:creationId xmlns:a16="http://schemas.microsoft.com/office/drawing/2014/main" id="{809E1A6F-995B-4AEC-A148-BE4936DA7D5C}"/>
              </a:ext>
            </a:extLst>
          </p:cNvPr>
          <p:cNvSpPr>
            <a:spLocks noGrp="1"/>
          </p:cNvSpPr>
          <p:nvPr>
            <p:ph type="title"/>
          </p:nvPr>
        </p:nvSpPr>
        <p:spPr/>
        <p:txBody>
          <a:bodyPr/>
          <a:lstStyle/>
          <a:p>
            <a:r>
              <a:rPr lang="en-CA" dirty="0"/>
              <a:t>Reflection and Discussion</a:t>
            </a:r>
          </a:p>
        </p:txBody>
      </p:sp>
    </p:spTree>
    <p:extLst>
      <p:ext uri="{BB962C8B-B14F-4D97-AF65-F5344CB8AC3E}">
        <p14:creationId xmlns:p14="http://schemas.microsoft.com/office/powerpoint/2010/main" val="357108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AF215-A5FF-B3B2-AE37-AE4E1DB04A3C}"/>
              </a:ext>
            </a:extLst>
          </p:cNvPr>
          <p:cNvSpPr>
            <a:spLocks noGrp="1"/>
          </p:cNvSpPr>
          <p:nvPr>
            <p:ph sz="quarter" idx="10"/>
          </p:nvPr>
        </p:nvSpPr>
        <p:spPr>
          <a:xfrm>
            <a:off x="382137" y="1533524"/>
            <a:ext cx="11532359" cy="677413"/>
          </a:xfrm>
        </p:spPr>
        <p:txBody>
          <a:bodyPr/>
          <a:lstStyle/>
          <a:p>
            <a:pPr algn="ctr"/>
            <a:r>
              <a:rPr lang="en-CA" dirty="0"/>
              <a:t>How are we placing value on everyone within our team?</a:t>
            </a:r>
          </a:p>
        </p:txBody>
      </p:sp>
      <p:sp>
        <p:nvSpPr>
          <p:cNvPr id="4" name="Title 3">
            <a:extLst>
              <a:ext uri="{FF2B5EF4-FFF2-40B4-BE49-F238E27FC236}">
                <a16:creationId xmlns:a16="http://schemas.microsoft.com/office/drawing/2014/main" id="{809E1A6F-995B-4AEC-A148-BE4936DA7D5C}"/>
              </a:ext>
            </a:extLst>
          </p:cNvPr>
          <p:cNvSpPr>
            <a:spLocks noGrp="1"/>
          </p:cNvSpPr>
          <p:nvPr>
            <p:ph type="title"/>
          </p:nvPr>
        </p:nvSpPr>
        <p:spPr/>
        <p:txBody>
          <a:bodyPr/>
          <a:lstStyle/>
          <a:p>
            <a:r>
              <a:rPr lang="en-CA" dirty="0"/>
              <a:t>Reflection and Discussion</a:t>
            </a:r>
          </a:p>
        </p:txBody>
      </p:sp>
    </p:spTree>
    <p:extLst>
      <p:ext uri="{BB962C8B-B14F-4D97-AF65-F5344CB8AC3E}">
        <p14:creationId xmlns:p14="http://schemas.microsoft.com/office/powerpoint/2010/main" val="2818142782"/>
      </p:ext>
    </p:extLst>
  </p:cSld>
  <p:clrMapOvr>
    <a:masterClrMapping/>
  </p:clrMapOvr>
</p:sld>
</file>

<file path=ppt/theme/theme1.xml><?xml version="1.0" encoding="utf-8"?>
<a:theme xmlns:a="http://schemas.openxmlformats.org/drawingml/2006/main" name="HQBC Powerpoint Template">
  <a:themeElements>
    <a:clrScheme name="Health Quality BC">
      <a:dk1>
        <a:sysClr val="windowText" lastClr="000000"/>
      </a:dk1>
      <a:lt1>
        <a:sysClr val="window" lastClr="FFFFFF"/>
      </a:lt1>
      <a:dk2>
        <a:srgbClr val="3E4440"/>
      </a:dk2>
      <a:lt2>
        <a:srgbClr val="E7E6E6"/>
      </a:lt2>
      <a:accent1>
        <a:srgbClr val="66254A"/>
      </a:accent1>
      <a:accent2>
        <a:srgbClr val="E58325"/>
      </a:accent2>
      <a:accent3>
        <a:srgbClr val="628A9C"/>
      </a:accent3>
      <a:accent4>
        <a:srgbClr val="F0C43F"/>
      </a:accent4>
      <a:accent5>
        <a:srgbClr val="C12637"/>
      </a:accent5>
      <a:accent6>
        <a:srgbClr val="41613B"/>
      </a:accent6>
      <a:hlink>
        <a:srgbClr val="628A9C"/>
      </a:hlink>
      <a:folHlink>
        <a:srgbClr val="66254A"/>
      </a:folHlink>
    </a:clrScheme>
    <a:fontScheme name="HQBC font">
      <a:majorFont>
        <a:latin typeface="Poppins Medium"/>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QBC EPIQ" id="{C78887A4-D2D8-4A4E-978C-C58CD2A15901}" vid="{CB7EB26A-2DF3-4E2C-9162-1BE3B6CCD1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QAO Presentation - Template - FINAL</Template>
  <TotalTime>5039</TotalTime>
  <Words>849</Words>
  <Application>Microsoft Office PowerPoint</Application>
  <PresentationFormat>Widescreen</PresentationFormat>
  <Paragraphs>158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Alright Sans Light</vt:lpstr>
      <vt:lpstr>Arial</vt:lpstr>
      <vt:lpstr>Calibri</vt:lpstr>
      <vt:lpstr>GT America</vt:lpstr>
      <vt:lpstr>inherit</vt:lpstr>
      <vt:lpstr>Poppins</vt:lpstr>
      <vt:lpstr>HQBC Powerpoint Template</vt:lpstr>
      <vt:lpstr>PowerPoint Presentation</vt:lpstr>
      <vt:lpstr>PowerPoint Presentation</vt:lpstr>
      <vt:lpstr>Teamwork Agreement</vt:lpstr>
      <vt:lpstr>What is the best team you’ve ever worked on?</vt:lpstr>
      <vt:lpstr>Values and Ambitions</vt:lpstr>
      <vt:lpstr>Why do we do this work?</vt:lpstr>
      <vt:lpstr>Reflection and Discussion</vt:lpstr>
      <vt:lpstr>Reflection and Discussion</vt:lpstr>
      <vt:lpstr>Reflection and Discussion</vt:lpstr>
      <vt:lpstr>What factors or qualities make us effective  as  a team?</vt:lpstr>
      <vt:lpstr>What factors or qualities  have (or will) challenge us as  a team?</vt:lpstr>
      <vt:lpstr>How do we want to resolve conflict?</vt:lpstr>
      <vt:lpstr>How do we want to have fun as a team?</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Academy Online</dc:title>
  <dc:creator>Denise Swift</dc:creator>
  <cp:lastModifiedBy>Kaleena Ipema</cp:lastModifiedBy>
  <cp:revision>201</cp:revision>
  <dcterms:created xsi:type="dcterms:W3CDTF">2021-01-13T00:48:11Z</dcterms:created>
  <dcterms:modified xsi:type="dcterms:W3CDTF">2024-05-23T22:39:46Z</dcterms:modified>
</cp:coreProperties>
</file>